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p:regular r:id="rId59"/>
      <p:bold r:id="rId60"/>
      <p:italic r:id="rId61"/>
      <p:boldItalic r:id="rId62"/>
    </p:embeddedFont>
    <p:embeddedFont>
      <p:font typeface="Helvetica Neue"/>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E0C914-6727-416E-82AC-39BC843B14F6}">
  <a:tblStyle styleId="{96E0C914-6727-416E-82AC-39BC843B14F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HelveticaNeue-bold.fntdata"/><Relationship Id="rId63" Type="http://schemas.openxmlformats.org/officeDocument/2006/relationships/font" Target="fonts/HelveticaNeue-regular.fntdata"/><Relationship Id="rId22" Type="http://schemas.openxmlformats.org/officeDocument/2006/relationships/slide" Target="slides/slide16.xml"/><Relationship Id="rId66" Type="http://schemas.openxmlformats.org/officeDocument/2006/relationships/font" Target="fonts/HelveticaNeue-boldItalic.fntdata"/><Relationship Id="rId21" Type="http://schemas.openxmlformats.org/officeDocument/2006/relationships/slide" Target="slides/slide15.xml"/><Relationship Id="rId65" Type="http://schemas.openxmlformats.org/officeDocument/2006/relationships/font" Target="fonts/HelveticaNeue-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bb7fe21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bb7fe21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bb7fe216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5bb7fe216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bb7fe216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bb7fe216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b98279a8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b98279a8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049419c10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049419c10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b98279a8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b98279a82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98279a82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98279a82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cb7de3677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cb7de3677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05acddb15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05acddb1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cb7de367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cb7de367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3a603de3b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3a603de3b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049419c10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049419c10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cb7de3677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cb7de3677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049419c10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049419c10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cb7de3677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cb7de3677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049419c10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049419c10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0785eb7c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0785eb7c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29087b1ff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29087b1ff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29087b1ff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29087b1ff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a2a2480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a2a2480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a2a2480d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2a2a2480d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b98279a8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b98279a8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a88f000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a88f000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0785eb7c1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0785eb7c1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2a88f000d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2a88f000d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29087b1ff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29087b1ff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2a88f000d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2a88f000d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2a88f000d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2a88f000d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83e2d6f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483e2d6f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483e2d6f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483e2d6f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0785eb7c1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0785eb7c1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be2bc6c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be2bc6c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494e5c7d3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494e5c7d3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53b8c85eb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53b8c85eb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3b8c85e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3b8c85e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3b8c85eb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53b8c85eb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54109b02d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54109b02d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3b8c85eb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3b8c85eb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54109b02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54109b02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54109b02d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54109b02d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4109b02d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54109b02d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54109b02d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54109b02d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2b50c7ad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2b50c7ad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a603de3b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a603de3b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2be2bc6c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2be2bc6c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e2ab7f42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e2ab7f42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4a1d6dd393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4a1d6dd393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e49e1e0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e49e1e0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9eec5af0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9eec5af0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48f24fdf4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48f24fdf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9087b1f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9087b1f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0.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5.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datacamp.com/tutorial/adaboost-classifier-python" TargetMode="External"/><Relationship Id="rId4" Type="http://schemas.openxmlformats.org/officeDocument/2006/relationships/image" Target="../media/image15.png"/><Relationship Id="rId5" Type="http://schemas.openxmlformats.org/officeDocument/2006/relationships/hyperlink" Target="https://developer.ibm.com/articles/stack-machine-learning-models-get-better-result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8.png"/><Relationship Id="rId4" Type="http://schemas.openxmlformats.org/officeDocument/2006/relationships/image" Target="../media/image80.png"/><Relationship Id="rId5" Type="http://schemas.openxmlformats.org/officeDocument/2006/relationships/image" Target="../media/image88.png"/><Relationship Id="rId6"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6.png"/><Relationship Id="rId4" Type="http://schemas.openxmlformats.org/officeDocument/2006/relationships/image" Target="../media/image72.png"/><Relationship Id="rId5" Type="http://schemas.openxmlformats.org/officeDocument/2006/relationships/image" Target="../media/image69.png"/><Relationship Id="rId6"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5.png"/><Relationship Id="rId4" Type="http://schemas.openxmlformats.org/officeDocument/2006/relationships/image" Target="../media/image79.png"/><Relationship Id="rId5"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8.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7.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hyperlink" Target="https://en.wikipedia.org/wiki/Harmonic_mean" TargetMode="External"/><Relationship Id="rId6"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1.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6.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t"/>
              <a:t>Beni Architettonici</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55000"/>
          </a:bodyPr>
          <a:lstStyle/>
          <a:p>
            <a:pPr indent="0" lvl="0" marL="0" rtl="0" algn="ctr">
              <a:lnSpc>
                <a:spcPct val="150000"/>
              </a:lnSpc>
              <a:spcBef>
                <a:spcPts val="0"/>
              </a:spcBef>
              <a:spcAft>
                <a:spcPts val="0"/>
              </a:spcAft>
              <a:buNone/>
            </a:pPr>
            <a:r>
              <a:rPr lang="it"/>
              <a:t>Classificatore Multilabel Disegni</a:t>
            </a:r>
            <a:endParaRPr/>
          </a:p>
          <a:p>
            <a:pPr indent="0" lvl="0" marL="0" rtl="0" algn="ctr">
              <a:lnSpc>
                <a:spcPct val="150000"/>
              </a:lnSpc>
              <a:spcBef>
                <a:spcPts val="0"/>
              </a:spcBef>
              <a:spcAft>
                <a:spcPts val="0"/>
              </a:spcAft>
              <a:buNone/>
            </a:pPr>
            <a:r>
              <a:rPr lang="it"/>
              <a:t>Fabio D’Amore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4999"/>
              <a:buFont typeface="Arial"/>
              <a:buNone/>
            </a:pPr>
            <a:r>
              <a:rPr lang="it"/>
              <a:t>Elevation</a:t>
            </a:r>
            <a:r>
              <a:rPr lang="it"/>
              <a:t> vs All others (Random Forest binary classifier)</a:t>
            </a:r>
            <a:endParaRPr sz="1466"/>
          </a:p>
        </p:txBody>
      </p:sp>
      <p:sp>
        <p:nvSpPr>
          <p:cNvPr id="167" name="Google Shape;167;p22"/>
          <p:cNvSpPr txBox="1"/>
          <p:nvPr/>
        </p:nvSpPr>
        <p:spPr>
          <a:xfrm>
            <a:off x="872050" y="4177200"/>
            <a:ext cx="321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161616"/>
                </a:solidFill>
                <a:highlight>
                  <a:srgbClr val="FFFFFF"/>
                </a:highlight>
                <a:latin typeface="Helvetica Neue"/>
                <a:ea typeface="Helvetica Neue"/>
                <a:cs typeface="Helvetica Neue"/>
                <a:sym typeface="Helvetica Neue"/>
              </a:rPr>
              <a:t>Using extended latent space increase the performance (no PCA </a:t>
            </a:r>
            <a:r>
              <a:rPr lang="it" sz="1200">
                <a:solidFill>
                  <a:srgbClr val="161616"/>
                </a:solidFill>
                <a:highlight>
                  <a:srgbClr val="FFFFFF"/>
                </a:highlight>
                <a:latin typeface="Helvetica Neue"/>
                <a:ea typeface="Helvetica Neue"/>
                <a:cs typeface="Helvetica Neue"/>
                <a:sym typeface="Helvetica Neue"/>
              </a:rPr>
              <a:t>applied</a:t>
            </a:r>
            <a:r>
              <a:rPr lang="it" sz="1200">
                <a:solidFill>
                  <a:srgbClr val="161616"/>
                </a:solidFill>
                <a:highlight>
                  <a:srgbClr val="FFFFFF"/>
                </a:highlight>
                <a:latin typeface="Helvetica Neue"/>
                <a:ea typeface="Helvetica Neue"/>
                <a:cs typeface="Helvetica Neue"/>
                <a:sym typeface="Helvetica Neue"/>
              </a:rPr>
              <a:t>)</a:t>
            </a:r>
            <a:endParaRPr/>
          </a:p>
        </p:txBody>
      </p:sp>
      <p:pic>
        <p:nvPicPr>
          <p:cNvPr id="168" name="Google Shape;168;p22" title="Model Performance (F1-Score)"/>
          <p:cNvPicPr preferRelativeResize="0"/>
          <p:nvPr/>
        </p:nvPicPr>
        <p:blipFill>
          <a:blip r:embed="rId3">
            <a:alphaModFix/>
          </a:blip>
          <a:stretch>
            <a:fillRect/>
          </a:stretch>
        </p:blipFill>
        <p:spPr>
          <a:xfrm>
            <a:off x="557900" y="708723"/>
            <a:ext cx="4242450" cy="3062725"/>
          </a:xfrm>
          <a:prstGeom prst="rect">
            <a:avLst/>
          </a:prstGeom>
          <a:noFill/>
          <a:ln>
            <a:noFill/>
          </a:ln>
        </p:spPr>
      </p:pic>
      <p:pic>
        <p:nvPicPr>
          <p:cNvPr id="169" name="Google Shape;169;p22"/>
          <p:cNvPicPr preferRelativeResize="0"/>
          <p:nvPr/>
        </p:nvPicPr>
        <p:blipFill>
          <a:blip r:embed="rId4">
            <a:alphaModFix/>
          </a:blip>
          <a:stretch>
            <a:fillRect/>
          </a:stretch>
        </p:blipFill>
        <p:spPr>
          <a:xfrm>
            <a:off x="4846625" y="712925"/>
            <a:ext cx="4243414" cy="3054325"/>
          </a:xfrm>
          <a:prstGeom prst="rect">
            <a:avLst/>
          </a:prstGeom>
          <a:noFill/>
          <a:ln>
            <a:noFill/>
          </a:ln>
        </p:spPr>
      </p:pic>
      <p:sp>
        <p:nvSpPr>
          <p:cNvPr id="170" name="Google Shape;170;p22"/>
          <p:cNvSpPr txBox="1"/>
          <p:nvPr/>
        </p:nvSpPr>
        <p:spPr>
          <a:xfrm>
            <a:off x="4857800" y="3767250"/>
            <a:ext cx="347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sz="800">
                <a:latin typeface="Courier New"/>
                <a:ea typeface="Courier New"/>
                <a:cs typeface="Courier New"/>
                <a:sym typeface="Courier New"/>
              </a:rPr>
              <a:t>Classification Report</a:t>
            </a:r>
            <a:endParaRPr sz="8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800">
                <a:latin typeface="Courier New"/>
                <a:ea typeface="Courier New"/>
                <a:cs typeface="Courier New"/>
                <a:sym typeface="Courier New"/>
              </a:rPr>
              <a:t>             precision    recall  f1-score   support</a:t>
            </a:r>
            <a:endParaRPr sz="8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8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800">
                <a:latin typeface="Courier New"/>
                <a:ea typeface="Courier New"/>
                <a:cs typeface="Courier New"/>
                <a:sym typeface="Courier New"/>
              </a:rPr>
              <a:t>  All others       0.83      0.98      0.90       400</a:t>
            </a:r>
            <a:endParaRPr sz="8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800">
                <a:latin typeface="Courier New"/>
                <a:ea typeface="Courier New"/>
                <a:cs typeface="Courier New"/>
                <a:sym typeface="Courier New"/>
              </a:rPr>
              <a:t>   Elevation       0.95      0.67      0.79       235</a:t>
            </a:r>
            <a:endParaRPr sz="8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8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800">
                <a:latin typeface="Courier New"/>
                <a:ea typeface="Courier New"/>
                <a:cs typeface="Courier New"/>
                <a:sym typeface="Courier New"/>
              </a:rPr>
              <a:t>    accuracy                           0.86       635</a:t>
            </a:r>
            <a:endParaRPr sz="8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800">
                <a:latin typeface="Courier New"/>
                <a:ea typeface="Courier New"/>
                <a:cs typeface="Courier New"/>
                <a:sym typeface="Courier New"/>
              </a:rPr>
              <a:t>   macro avg       0.89      0.82      0.84       635</a:t>
            </a:r>
            <a:endParaRPr sz="8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800">
                <a:latin typeface="Courier New"/>
                <a:ea typeface="Courier New"/>
                <a:cs typeface="Courier New"/>
                <a:sym typeface="Courier New"/>
              </a:rPr>
              <a:t>weighted avg       0.88      0.86      0.86       635</a:t>
            </a:r>
            <a:endParaRPr sz="800">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4999"/>
              <a:buFont typeface="Arial"/>
              <a:buNone/>
            </a:pPr>
            <a:r>
              <a:rPr lang="it"/>
              <a:t>Elevation</a:t>
            </a:r>
            <a:r>
              <a:rPr lang="it"/>
              <a:t> vs All others (R.F.), test set fails analisys</a:t>
            </a:r>
            <a:endParaRPr sz="1466"/>
          </a:p>
        </p:txBody>
      </p:sp>
      <p:sp>
        <p:nvSpPr>
          <p:cNvPr id="176" name="Google Shape;176;p23"/>
          <p:cNvSpPr txBox="1"/>
          <p:nvPr/>
        </p:nvSpPr>
        <p:spPr>
          <a:xfrm>
            <a:off x="616663" y="697138"/>
            <a:ext cx="321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161616"/>
                </a:solidFill>
                <a:highlight>
                  <a:srgbClr val="FFFFFF"/>
                </a:highlight>
                <a:latin typeface="Helvetica Neue"/>
                <a:ea typeface="Helvetica Neue"/>
                <a:cs typeface="Helvetica Neue"/>
                <a:sym typeface="Helvetica Neue"/>
              </a:rPr>
              <a:t>Model classify 78 images as "All Others" but are:</a:t>
            </a:r>
            <a:endParaRPr/>
          </a:p>
        </p:txBody>
      </p:sp>
      <p:pic>
        <p:nvPicPr>
          <p:cNvPr id="177" name="Google Shape;177;p23"/>
          <p:cNvPicPr preferRelativeResize="0"/>
          <p:nvPr/>
        </p:nvPicPr>
        <p:blipFill>
          <a:blip r:embed="rId3">
            <a:alphaModFix/>
          </a:blip>
          <a:stretch>
            <a:fillRect/>
          </a:stretch>
        </p:blipFill>
        <p:spPr>
          <a:xfrm>
            <a:off x="453125" y="1387838"/>
            <a:ext cx="3545765" cy="3311875"/>
          </a:xfrm>
          <a:prstGeom prst="rect">
            <a:avLst/>
          </a:prstGeom>
          <a:noFill/>
          <a:ln>
            <a:noFill/>
          </a:ln>
        </p:spPr>
      </p:pic>
      <p:sp>
        <p:nvSpPr>
          <p:cNvPr id="178" name="Google Shape;178;p23"/>
          <p:cNvSpPr txBox="1"/>
          <p:nvPr/>
        </p:nvSpPr>
        <p:spPr>
          <a:xfrm>
            <a:off x="4952988" y="697138"/>
            <a:ext cx="321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161616"/>
                </a:solidFill>
                <a:highlight>
                  <a:srgbClr val="FFFFFF"/>
                </a:highlight>
                <a:latin typeface="Helvetica Neue"/>
                <a:ea typeface="Helvetica Neue"/>
                <a:cs typeface="Helvetica Neue"/>
                <a:sym typeface="Helvetica Neue"/>
              </a:rPr>
              <a:t>Model classify 8 images as "</a:t>
            </a:r>
            <a:r>
              <a:rPr lang="it" sz="1200">
                <a:solidFill>
                  <a:srgbClr val="161616"/>
                </a:solidFill>
                <a:highlight>
                  <a:srgbClr val="FFFFFF"/>
                </a:highlight>
                <a:latin typeface="Helvetica Neue"/>
                <a:ea typeface="Helvetica Neue"/>
                <a:cs typeface="Helvetica Neue"/>
                <a:sym typeface="Helvetica Neue"/>
              </a:rPr>
              <a:t>Elevation</a:t>
            </a:r>
            <a:r>
              <a:rPr lang="it" sz="1200">
                <a:solidFill>
                  <a:srgbClr val="161616"/>
                </a:solidFill>
                <a:highlight>
                  <a:srgbClr val="FFFFFF"/>
                </a:highlight>
                <a:latin typeface="Helvetica Neue"/>
                <a:ea typeface="Helvetica Neue"/>
                <a:cs typeface="Helvetica Neue"/>
                <a:sym typeface="Helvetica Neue"/>
              </a:rPr>
              <a:t>" but are:</a:t>
            </a:r>
            <a:endParaRPr/>
          </a:p>
        </p:txBody>
      </p:sp>
      <p:pic>
        <p:nvPicPr>
          <p:cNvPr id="179" name="Google Shape;179;p23"/>
          <p:cNvPicPr preferRelativeResize="0"/>
          <p:nvPr/>
        </p:nvPicPr>
        <p:blipFill>
          <a:blip r:embed="rId4">
            <a:alphaModFix/>
          </a:blip>
          <a:stretch>
            <a:fillRect/>
          </a:stretch>
        </p:blipFill>
        <p:spPr>
          <a:xfrm>
            <a:off x="4952990" y="1387838"/>
            <a:ext cx="3448050" cy="290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4999"/>
              <a:buFont typeface="Arial"/>
              <a:buNone/>
            </a:pPr>
            <a:r>
              <a:rPr lang="it"/>
              <a:t>Binary Classifier comparison on Elevation</a:t>
            </a:r>
            <a:r>
              <a:rPr lang="it"/>
              <a:t> vs All others</a:t>
            </a:r>
            <a:endParaRPr sz="1466"/>
          </a:p>
        </p:txBody>
      </p:sp>
      <p:sp>
        <p:nvSpPr>
          <p:cNvPr id="185" name="Google Shape;185;p24"/>
          <p:cNvSpPr txBox="1"/>
          <p:nvPr/>
        </p:nvSpPr>
        <p:spPr>
          <a:xfrm>
            <a:off x="431200" y="3968625"/>
            <a:ext cx="321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161616"/>
                </a:solidFill>
                <a:highlight>
                  <a:srgbClr val="FFFFFF"/>
                </a:highlight>
                <a:latin typeface="Helvetica Neue"/>
                <a:ea typeface="Helvetica Neue"/>
                <a:cs typeface="Helvetica Neue"/>
                <a:sym typeface="Helvetica Neue"/>
              </a:rPr>
              <a:t>All classifier has hyper parameter tuned.</a:t>
            </a:r>
            <a:endParaRPr/>
          </a:p>
        </p:txBody>
      </p:sp>
      <p:pic>
        <p:nvPicPr>
          <p:cNvPr id="186" name="Google Shape;186;p24" title="F1 - score"/>
          <p:cNvPicPr preferRelativeResize="0"/>
          <p:nvPr/>
        </p:nvPicPr>
        <p:blipFill>
          <a:blip r:embed="rId3">
            <a:alphaModFix/>
          </a:blip>
          <a:stretch>
            <a:fillRect/>
          </a:stretch>
        </p:blipFill>
        <p:spPr>
          <a:xfrm>
            <a:off x="152400" y="712925"/>
            <a:ext cx="5265282" cy="3255699"/>
          </a:xfrm>
          <a:prstGeom prst="rect">
            <a:avLst/>
          </a:prstGeom>
          <a:noFill/>
          <a:ln>
            <a:noFill/>
          </a:ln>
        </p:spPr>
      </p:pic>
      <p:sp>
        <p:nvSpPr>
          <p:cNvPr id="187" name="Google Shape;187;p24"/>
          <p:cNvSpPr/>
          <p:nvPr/>
        </p:nvSpPr>
        <p:spPr>
          <a:xfrm>
            <a:off x="4482200" y="1555300"/>
            <a:ext cx="906300" cy="220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4" title="F1 - score"/>
          <p:cNvPicPr preferRelativeResize="0"/>
          <p:nvPr/>
        </p:nvPicPr>
        <p:blipFill>
          <a:blip r:embed="rId4">
            <a:alphaModFix/>
          </a:blip>
          <a:stretch>
            <a:fillRect/>
          </a:stretch>
        </p:blipFill>
        <p:spPr>
          <a:xfrm>
            <a:off x="5214924" y="2529825"/>
            <a:ext cx="3843351" cy="2376479"/>
          </a:xfrm>
          <a:prstGeom prst="rect">
            <a:avLst/>
          </a:prstGeom>
          <a:noFill/>
          <a:ln>
            <a:noFill/>
          </a:ln>
        </p:spPr>
      </p:pic>
      <p:sp>
        <p:nvSpPr>
          <p:cNvPr id="189" name="Google Shape;189;p24"/>
          <p:cNvSpPr txBox="1"/>
          <p:nvPr/>
        </p:nvSpPr>
        <p:spPr>
          <a:xfrm>
            <a:off x="5777446" y="1606425"/>
            <a:ext cx="321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161616"/>
                </a:solidFill>
                <a:highlight>
                  <a:srgbClr val="FFFFFF"/>
                </a:highlight>
                <a:latin typeface="Helvetica Neue"/>
                <a:ea typeface="Helvetica Neue"/>
                <a:cs typeface="Helvetica Neue"/>
                <a:sym typeface="Helvetica Neue"/>
              </a:rPr>
              <a:t>Ensemble learning performed on all the previous learner using </a:t>
            </a:r>
            <a:r>
              <a:rPr lang="it" sz="1200">
                <a:solidFill>
                  <a:srgbClr val="161616"/>
                </a:solidFill>
                <a:highlight>
                  <a:srgbClr val="FFFFFF"/>
                </a:highlight>
                <a:latin typeface="Helvetica Neue"/>
                <a:ea typeface="Helvetica Neue"/>
                <a:cs typeface="Helvetica Neue"/>
                <a:sym typeface="Helvetica Neue"/>
              </a:rPr>
              <a:t>stacking</a:t>
            </a:r>
            <a:r>
              <a:rPr lang="it" sz="1200">
                <a:solidFill>
                  <a:srgbClr val="161616"/>
                </a:solidFill>
                <a:highlight>
                  <a:srgbClr val="FFFFFF"/>
                </a:highlight>
                <a:latin typeface="Helvetica Neue"/>
                <a:ea typeface="Helvetica Neue"/>
                <a:cs typeface="Helvetica Neue"/>
                <a:sym typeface="Helvetica Neue"/>
              </a:rPr>
              <a:t> and voting </a:t>
            </a:r>
            <a:r>
              <a:rPr lang="it" sz="1200">
                <a:solidFill>
                  <a:srgbClr val="161616"/>
                </a:solidFill>
                <a:highlight>
                  <a:srgbClr val="FFFFFF"/>
                </a:highlight>
                <a:latin typeface="Helvetica Neue"/>
                <a:ea typeface="Helvetica Neue"/>
                <a:cs typeface="Helvetica Neue"/>
                <a:sym typeface="Helvetica Neue"/>
              </a:rPr>
              <a:t>algorithm</a:t>
            </a:r>
            <a:r>
              <a:rPr lang="it" sz="1200">
                <a:solidFill>
                  <a:srgbClr val="161616"/>
                </a:solidFill>
                <a:highlight>
                  <a:srgbClr val="FFFFFF"/>
                </a:highlight>
                <a:latin typeface="Helvetica Neue"/>
                <a:ea typeface="Helvetica Neue"/>
                <a:cs typeface="Helvetica Neue"/>
                <a:sym typeface="Helvetica Neue"/>
              </a:rPr>
              <a:t>, but is doesn't enhance the performance.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Performance check</a:t>
            </a:r>
            <a:endParaRPr/>
          </a:p>
        </p:txBody>
      </p:sp>
      <p:sp>
        <p:nvSpPr>
          <p:cNvPr id="195" name="Google Shape;19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lnSpc>
                <a:spcPct val="100000"/>
              </a:lnSpc>
              <a:spcBef>
                <a:spcPts val="0"/>
              </a:spcBef>
              <a:spcAft>
                <a:spcPts val="0"/>
              </a:spcAft>
              <a:buNone/>
            </a:pPr>
            <a:r>
              <a:rPr lang="it" sz="2800">
                <a:solidFill>
                  <a:schemeClr val="dk1"/>
                </a:solidFill>
              </a:rPr>
              <a:t>Model do not </a:t>
            </a:r>
            <a:r>
              <a:rPr lang="it" sz="2800">
                <a:solidFill>
                  <a:schemeClr val="dk1"/>
                </a:solidFill>
              </a:rPr>
              <a:t>perform</a:t>
            </a:r>
            <a:r>
              <a:rPr lang="it" sz="2800">
                <a:solidFill>
                  <a:schemeClr val="dk1"/>
                </a:solidFill>
              </a:rPr>
              <a:t> very well so we decide to:</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313055" lvl="0" marL="457200" rtl="0" algn="l">
              <a:lnSpc>
                <a:spcPct val="100000"/>
              </a:lnSpc>
              <a:spcBef>
                <a:spcPts val="0"/>
              </a:spcBef>
              <a:spcAft>
                <a:spcPts val="0"/>
              </a:spcAft>
              <a:buClr>
                <a:schemeClr val="dk1"/>
              </a:buClr>
              <a:buSzPct val="100000"/>
              <a:buChar char="●"/>
            </a:pPr>
            <a:r>
              <a:rPr lang="it" sz="2800">
                <a:solidFill>
                  <a:schemeClr val="dk1"/>
                </a:solidFill>
              </a:rPr>
              <a:t>Increase and clean dataset using </a:t>
            </a:r>
            <a:endParaRPr sz="2800">
              <a:solidFill>
                <a:schemeClr val="dk1"/>
              </a:solidFill>
            </a:endParaRPr>
          </a:p>
          <a:p>
            <a:pPr indent="0" lvl="0" marL="457200" rtl="0" algn="l">
              <a:lnSpc>
                <a:spcPct val="100000"/>
              </a:lnSpc>
              <a:spcBef>
                <a:spcPts val="0"/>
              </a:spcBef>
              <a:spcAft>
                <a:spcPts val="0"/>
              </a:spcAft>
              <a:buNone/>
            </a:pPr>
            <a:r>
              <a:rPr b="1" lang="it" sz="2800">
                <a:solidFill>
                  <a:schemeClr val="dk1"/>
                </a:solidFill>
              </a:rPr>
              <a:t>shared Label Studio installation</a:t>
            </a:r>
            <a:endParaRPr b="1"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313055" lvl="0" marL="457200" rtl="0" algn="l">
              <a:lnSpc>
                <a:spcPct val="100000"/>
              </a:lnSpc>
              <a:spcBef>
                <a:spcPts val="0"/>
              </a:spcBef>
              <a:spcAft>
                <a:spcPts val="0"/>
              </a:spcAft>
              <a:buClr>
                <a:schemeClr val="dk1"/>
              </a:buClr>
              <a:buSzPct val="100000"/>
              <a:buChar char="●"/>
            </a:pPr>
            <a:r>
              <a:rPr lang="it" sz="2800">
                <a:solidFill>
                  <a:schemeClr val="dk1"/>
                </a:solidFill>
              </a:rPr>
              <a:t>Optimize models </a:t>
            </a:r>
            <a:r>
              <a:rPr lang="it" sz="2800">
                <a:solidFill>
                  <a:schemeClr val="dk1"/>
                </a:solidFill>
              </a:rPr>
              <a:t>hyper parameters </a:t>
            </a:r>
            <a:r>
              <a:rPr b="1" lang="it" sz="2800">
                <a:solidFill>
                  <a:schemeClr val="dk1"/>
                </a:solidFill>
              </a:rPr>
              <a:t>using powerful hardware</a:t>
            </a:r>
            <a:r>
              <a:rPr lang="it" sz="2800">
                <a:solidFill>
                  <a:schemeClr val="dk1"/>
                </a:solidFill>
              </a:rPr>
              <a:t> </a:t>
            </a:r>
            <a:endParaRPr sz="2800">
              <a:solidFill>
                <a:schemeClr val="dk1"/>
              </a:solidFill>
            </a:endParaRPr>
          </a:p>
          <a:p>
            <a:pPr indent="0" lvl="0" marL="457200" rtl="0" algn="l">
              <a:lnSpc>
                <a:spcPct val="100000"/>
              </a:lnSpc>
              <a:spcBef>
                <a:spcPts val="0"/>
              </a:spcBef>
              <a:spcAft>
                <a:spcPts val="0"/>
              </a:spcAft>
              <a:buNone/>
            </a:pPr>
            <a:r>
              <a:rPr lang="it" sz="2800">
                <a:solidFill>
                  <a:schemeClr val="dk1"/>
                </a:solidFill>
              </a:rPr>
              <a:t>in order to extend hyper </a:t>
            </a:r>
            <a:r>
              <a:rPr lang="it" sz="2800">
                <a:solidFill>
                  <a:schemeClr val="dk1"/>
                </a:solidFill>
              </a:rPr>
              <a:t>parameter</a:t>
            </a:r>
            <a:r>
              <a:rPr lang="it" sz="2800">
                <a:solidFill>
                  <a:schemeClr val="dk1"/>
                </a:solidFill>
              </a:rPr>
              <a:t> space </a:t>
            </a:r>
            <a:endParaRPr sz="2800">
              <a:solidFill>
                <a:schemeClr val="dk1"/>
              </a:solidFill>
            </a:endParaRPr>
          </a:p>
          <a:p>
            <a:pPr indent="0" lvl="0" marL="457200" rtl="0" algn="l">
              <a:lnSpc>
                <a:spcPct val="100000"/>
              </a:lnSpc>
              <a:spcBef>
                <a:spcPts val="0"/>
              </a:spcBef>
              <a:spcAft>
                <a:spcPts val="0"/>
              </a:spcAft>
              <a:buNone/>
            </a:pPr>
            <a:r>
              <a:rPr lang="it" sz="2800">
                <a:solidFill>
                  <a:schemeClr val="dk1"/>
                </a:solidFill>
              </a:rPr>
              <a:t>and increase models performance.</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None/>
            </a:pPr>
            <a:r>
              <a:t/>
            </a:r>
            <a:endParaRPr sz="2800">
              <a:solidFill>
                <a:schemeClr val="dk1"/>
              </a:solidFill>
            </a:endParaRPr>
          </a:p>
          <a:p>
            <a:pPr indent="0" lvl="0" marL="0" rtl="0" algn="l">
              <a:lnSpc>
                <a:spcPct val="100000"/>
              </a:lnSpc>
              <a:spcBef>
                <a:spcPts val="0"/>
              </a:spcBef>
              <a:spcAft>
                <a:spcPts val="0"/>
              </a:spcAft>
              <a:buClr>
                <a:schemeClr val="dk1"/>
              </a:buClr>
              <a:buSzPct val="39285"/>
              <a:buFont typeface="Arial"/>
              <a:buNone/>
            </a:pPr>
            <a:r>
              <a:t/>
            </a:r>
            <a:endParaRPr sz="2800">
              <a:solidFill>
                <a:schemeClr val="dk1"/>
              </a:solidFill>
            </a:endParaRPr>
          </a:p>
          <a:p>
            <a:pPr indent="0" lvl="0" marL="0" rtl="0" algn="l">
              <a:spcBef>
                <a:spcPts val="0"/>
              </a:spcBef>
              <a:spcAft>
                <a:spcPts val="1200"/>
              </a:spcAft>
              <a:buNone/>
            </a:pPr>
            <a:r>
              <a:t/>
            </a:r>
            <a:endParaRPr/>
          </a:p>
        </p:txBody>
      </p:sp>
      <p:pic>
        <p:nvPicPr>
          <p:cNvPr id="196" name="Google Shape;196;p25"/>
          <p:cNvPicPr preferRelativeResize="0"/>
          <p:nvPr/>
        </p:nvPicPr>
        <p:blipFill>
          <a:blip r:embed="rId3">
            <a:alphaModFix/>
          </a:blip>
          <a:stretch>
            <a:fillRect/>
          </a:stretch>
        </p:blipFill>
        <p:spPr>
          <a:xfrm>
            <a:off x="6109525" y="1553706"/>
            <a:ext cx="2309701" cy="1246651"/>
          </a:xfrm>
          <a:prstGeom prst="rect">
            <a:avLst/>
          </a:prstGeom>
          <a:noFill/>
          <a:ln>
            <a:noFill/>
          </a:ln>
        </p:spPr>
      </p:pic>
      <p:pic>
        <p:nvPicPr>
          <p:cNvPr id="197" name="Google Shape;197;p25"/>
          <p:cNvPicPr preferRelativeResize="0"/>
          <p:nvPr/>
        </p:nvPicPr>
        <p:blipFill>
          <a:blip r:embed="rId4">
            <a:alphaModFix/>
          </a:blip>
          <a:stretch>
            <a:fillRect/>
          </a:stretch>
        </p:blipFill>
        <p:spPr>
          <a:xfrm>
            <a:off x="6109525" y="3031525"/>
            <a:ext cx="2521225" cy="1932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Dataset</a:t>
            </a:r>
            <a:endParaRPr/>
          </a:p>
        </p:txBody>
      </p:sp>
      <p:sp>
        <p:nvSpPr>
          <p:cNvPr id="203" name="Google Shape;20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it"/>
              <a:t>Added 1600 images</a:t>
            </a:r>
            <a:endParaRPr/>
          </a:p>
          <a:p>
            <a:pPr indent="-342900" lvl="0" marL="457200" rtl="0" algn="l">
              <a:lnSpc>
                <a:spcPct val="100000"/>
              </a:lnSpc>
              <a:spcBef>
                <a:spcPts val="0"/>
              </a:spcBef>
              <a:spcAft>
                <a:spcPts val="0"/>
              </a:spcAft>
              <a:buSzPts val="1800"/>
              <a:buChar char="●"/>
            </a:pPr>
            <a:r>
              <a:rPr lang="it"/>
              <a:t>Cleared duplicates</a:t>
            </a:r>
            <a:endParaRPr/>
          </a:p>
          <a:p>
            <a:pPr indent="-342900" lvl="0" marL="457200" rtl="0" algn="l">
              <a:lnSpc>
                <a:spcPct val="100000"/>
              </a:lnSpc>
              <a:spcBef>
                <a:spcPts val="0"/>
              </a:spcBef>
              <a:spcAft>
                <a:spcPts val="0"/>
              </a:spcAft>
              <a:buSzPts val="1800"/>
              <a:buChar char="●"/>
            </a:pPr>
            <a:r>
              <a:rPr lang="it"/>
              <a:t>Tot images 4068</a:t>
            </a:r>
            <a:endParaRPr/>
          </a:p>
        </p:txBody>
      </p:sp>
      <p:pic>
        <p:nvPicPr>
          <p:cNvPr id="204" name="Google Shape;204;p26"/>
          <p:cNvPicPr preferRelativeResize="0"/>
          <p:nvPr/>
        </p:nvPicPr>
        <p:blipFill>
          <a:blip r:embed="rId3">
            <a:alphaModFix/>
          </a:blip>
          <a:stretch>
            <a:fillRect/>
          </a:stretch>
        </p:blipFill>
        <p:spPr>
          <a:xfrm>
            <a:off x="569825" y="2290150"/>
            <a:ext cx="3324225" cy="2209800"/>
          </a:xfrm>
          <a:prstGeom prst="rect">
            <a:avLst/>
          </a:prstGeom>
          <a:noFill/>
          <a:ln>
            <a:noFill/>
          </a:ln>
        </p:spPr>
      </p:pic>
      <p:pic>
        <p:nvPicPr>
          <p:cNvPr id="205" name="Google Shape;205;p26"/>
          <p:cNvPicPr preferRelativeResize="0"/>
          <p:nvPr/>
        </p:nvPicPr>
        <p:blipFill>
          <a:blip r:embed="rId4">
            <a:alphaModFix/>
          </a:blip>
          <a:stretch>
            <a:fillRect/>
          </a:stretch>
        </p:blipFill>
        <p:spPr>
          <a:xfrm>
            <a:off x="4938900" y="1502975"/>
            <a:ext cx="3629025" cy="3629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Using powerful hardware</a:t>
            </a:r>
            <a:endParaRPr/>
          </a:p>
        </p:txBody>
      </p:sp>
      <p:sp>
        <p:nvSpPr>
          <p:cNvPr id="211" name="Google Shape;21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Activities:</a:t>
            </a:r>
            <a:endParaRPr/>
          </a:p>
          <a:p>
            <a:pPr indent="-342900" lvl="0" marL="457200" rtl="0" algn="l">
              <a:spcBef>
                <a:spcPts val="1200"/>
              </a:spcBef>
              <a:spcAft>
                <a:spcPts val="0"/>
              </a:spcAft>
              <a:buSzPts val="1800"/>
              <a:buChar char="●"/>
            </a:pPr>
            <a:r>
              <a:rPr lang="it"/>
              <a:t>Check for GPUs already present in CNR (2 x nvidia A100 with 40Gb of RAM)</a:t>
            </a:r>
            <a:endParaRPr/>
          </a:p>
          <a:p>
            <a:pPr indent="-342900" lvl="0" marL="457200" rtl="0" algn="l">
              <a:spcBef>
                <a:spcPts val="0"/>
              </a:spcBef>
              <a:spcAft>
                <a:spcPts val="0"/>
              </a:spcAft>
              <a:buSzPts val="1800"/>
              <a:buChar char="●"/>
            </a:pPr>
            <a:r>
              <a:rPr lang="it"/>
              <a:t>Configure a Container (Docker) to run code on GPUs</a:t>
            </a:r>
            <a:endParaRPr/>
          </a:p>
          <a:p>
            <a:pPr indent="-342900" lvl="0" marL="457200" rtl="0" algn="l">
              <a:spcBef>
                <a:spcPts val="0"/>
              </a:spcBef>
              <a:spcAft>
                <a:spcPts val="0"/>
              </a:spcAft>
              <a:buSzPts val="1800"/>
              <a:buChar char="●"/>
            </a:pPr>
            <a:r>
              <a:rPr lang="it"/>
              <a:t>Review python code used for hyper </a:t>
            </a:r>
            <a:r>
              <a:rPr lang="it"/>
              <a:t>parameter</a:t>
            </a:r>
            <a:r>
              <a:rPr lang="it"/>
              <a:t> optimization</a:t>
            </a:r>
            <a:endParaRPr/>
          </a:p>
          <a:p>
            <a:pPr indent="-342900" lvl="0" marL="457200" rtl="0" algn="l">
              <a:spcBef>
                <a:spcPts val="0"/>
              </a:spcBef>
              <a:spcAft>
                <a:spcPts val="0"/>
              </a:spcAft>
              <a:buSzPts val="1800"/>
              <a:buChar char="●"/>
            </a:pPr>
            <a:r>
              <a:rPr lang="it"/>
              <a:t>Run scripts and analyze results</a:t>
            </a:r>
            <a:endParaRPr/>
          </a:p>
          <a:p>
            <a:pPr indent="0" lvl="0" marL="0" rtl="0" algn="l">
              <a:spcBef>
                <a:spcPts val="1200"/>
              </a:spcBef>
              <a:spcAft>
                <a:spcPts val="1200"/>
              </a:spcAft>
              <a:buNone/>
            </a:pPr>
            <a:r>
              <a:rPr lang="it"/>
              <a:t>the </a:t>
            </a:r>
            <a:r>
              <a:rPr lang="it"/>
              <a:t>target</a:t>
            </a:r>
            <a:r>
              <a:rPr lang="it"/>
              <a:t> is to explore as much as possible the hyper param space to find models optimal configuration.</a:t>
            </a:r>
            <a:endParaRPr/>
          </a:p>
        </p:txBody>
      </p:sp>
      <p:pic>
        <p:nvPicPr>
          <p:cNvPr id="212" name="Google Shape;212;p27"/>
          <p:cNvPicPr preferRelativeResize="0"/>
          <p:nvPr/>
        </p:nvPicPr>
        <p:blipFill>
          <a:blip r:embed="rId3">
            <a:alphaModFix/>
          </a:blip>
          <a:stretch>
            <a:fillRect/>
          </a:stretch>
        </p:blipFill>
        <p:spPr>
          <a:xfrm>
            <a:off x="7713775" y="725675"/>
            <a:ext cx="876300" cy="876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Hyper param. </a:t>
            </a:r>
            <a:r>
              <a:rPr lang="it"/>
              <a:t>optimization</a:t>
            </a:r>
            <a:r>
              <a:rPr lang="it"/>
              <a:t> results</a:t>
            </a:r>
            <a:endParaRPr/>
          </a:p>
        </p:txBody>
      </p:sp>
      <p:sp>
        <p:nvSpPr>
          <p:cNvPr id="218" name="Google Shape;218;p28"/>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28" title="R.F. Prospective vs All Others (F1-Score)"/>
          <p:cNvPicPr preferRelativeResize="0"/>
          <p:nvPr/>
        </p:nvPicPr>
        <p:blipFill>
          <a:blip r:embed="rId3">
            <a:alphaModFix/>
          </a:blip>
          <a:stretch>
            <a:fillRect/>
          </a:stretch>
        </p:blipFill>
        <p:spPr>
          <a:xfrm>
            <a:off x="311697" y="1152477"/>
            <a:ext cx="4623050" cy="3336550"/>
          </a:xfrm>
          <a:prstGeom prst="rect">
            <a:avLst/>
          </a:prstGeom>
          <a:noFill/>
          <a:ln>
            <a:noFill/>
          </a:ln>
        </p:spPr>
      </p:pic>
      <p:sp>
        <p:nvSpPr>
          <p:cNvPr id="220" name="Google Shape;220;p28"/>
          <p:cNvSpPr txBox="1"/>
          <p:nvPr/>
        </p:nvSpPr>
        <p:spPr>
          <a:xfrm>
            <a:off x="5467850" y="1608625"/>
            <a:ext cx="3303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Here </a:t>
            </a:r>
            <a:r>
              <a:rPr lang="it"/>
              <a:t>results</a:t>
            </a:r>
            <a:r>
              <a:rPr lang="it"/>
              <a:t> of optimization of the most performing models.</a:t>
            </a:r>
            <a:endParaRPr/>
          </a:p>
          <a:p>
            <a:pPr indent="0" lvl="0" marL="0" rtl="0" algn="l">
              <a:spcBef>
                <a:spcPts val="0"/>
              </a:spcBef>
              <a:spcAft>
                <a:spcPts val="0"/>
              </a:spcAft>
              <a:buNone/>
            </a:pPr>
            <a:r>
              <a:rPr lang="it"/>
              <a:t>LGMB is the winner.</a:t>
            </a:r>
            <a:endParaRPr/>
          </a:p>
        </p:txBody>
      </p:sp>
      <p:grpSp>
        <p:nvGrpSpPr>
          <p:cNvPr id="221" name="Google Shape;221;p28"/>
          <p:cNvGrpSpPr/>
          <p:nvPr/>
        </p:nvGrpSpPr>
        <p:grpSpPr>
          <a:xfrm>
            <a:off x="5050524" y="2389394"/>
            <a:ext cx="3479276" cy="2565206"/>
            <a:chOff x="5050524" y="2389394"/>
            <a:chExt cx="3479276" cy="2565206"/>
          </a:xfrm>
        </p:grpSpPr>
        <p:pic>
          <p:nvPicPr>
            <p:cNvPr id="222" name="Google Shape;222;p28"/>
            <p:cNvPicPr preferRelativeResize="0"/>
            <p:nvPr/>
          </p:nvPicPr>
          <p:blipFill>
            <a:blip r:embed="rId4">
              <a:alphaModFix/>
            </a:blip>
            <a:stretch>
              <a:fillRect/>
            </a:stretch>
          </p:blipFill>
          <p:spPr>
            <a:xfrm>
              <a:off x="5050524" y="2389394"/>
              <a:ext cx="3303300" cy="2565206"/>
            </a:xfrm>
            <a:prstGeom prst="rect">
              <a:avLst/>
            </a:prstGeom>
            <a:noFill/>
            <a:ln>
              <a:noFill/>
            </a:ln>
          </p:spPr>
        </p:pic>
        <p:sp>
          <p:nvSpPr>
            <p:cNvPr id="223" name="Google Shape;223;p28"/>
            <p:cNvSpPr txBox="1"/>
            <p:nvPr/>
          </p:nvSpPr>
          <p:spPr>
            <a:xfrm>
              <a:off x="6377300" y="3599350"/>
              <a:ext cx="2152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highlight>
                    <a:srgbClr val="D5D5D5"/>
                  </a:highlight>
                </a:rPr>
                <a:t>(4 LGMB bin. classifiers)</a:t>
              </a:r>
              <a:endParaRPr b="1" sz="1000">
                <a:highlight>
                  <a:srgbClr val="D5D5D5"/>
                </a:highlight>
              </a:endParaRPr>
            </a:p>
          </p:txBody>
        </p:sp>
      </p:grpSp>
      <p:sp>
        <p:nvSpPr>
          <p:cNvPr id="224" name="Google Shape;224;p28"/>
          <p:cNvSpPr txBox="1"/>
          <p:nvPr/>
        </p:nvSpPr>
        <p:spPr>
          <a:xfrm>
            <a:off x="616550" y="1208425"/>
            <a:ext cx="4851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chemeClr val="dk1"/>
                </a:solidFill>
                <a:latin typeface="Verdana"/>
                <a:ea typeface="Verdana"/>
                <a:cs typeface="Verdana"/>
                <a:sym typeface="Verdana"/>
              </a:rPr>
              <a:t>All vs '</a:t>
            </a:r>
            <a:r>
              <a:rPr b="1" lang="it">
                <a:solidFill>
                  <a:schemeClr val="dk1"/>
                </a:solidFill>
                <a:latin typeface="Verdana"/>
                <a:ea typeface="Verdana"/>
                <a:cs typeface="Verdana"/>
                <a:sym typeface="Verdana"/>
              </a:rPr>
              <a:t>Section/Elevation/Plan' (F1-Score)</a:t>
            </a:r>
            <a:endParaRPr b="1" sz="100">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Others</a:t>
            </a:r>
            <a:r>
              <a:rPr lang="it"/>
              <a:t> VS 'Section/Elevation/Plan'</a:t>
            </a:r>
            <a:endParaRPr/>
          </a:p>
        </p:txBody>
      </p:sp>
      <p:sp>
        <p:nvSpPr>
          <p:cNvPr id="230" name="Google Shape;23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LGBMClassifier Accu</a:t>
            </a:r>
            <a:r>
              <a:rPr lang="it"/>
              <a:t>racy: 0.8882497945768283</a:t>
            </a:r>
            <a:endParaRPr/>
          </a:p>
          <a:p>
            <a:pPr indent="0" lvl="0" marL="0" rtl="0" algn="l">
              <a:spcBef>
                <a:spcPts val="1200"/>
              </a:spcBef>
              <a:spcAft>
                <a:spcPts val="1200"/>
              </a:spcAft>
              <a:buNone/>
            </a:pPr>
            <a:r>
              <a:t/>
            </a:r>
            <a:endParaRPr/>
          </a:p>
        </p:txBody>
      </p:sp>
      <p:sp>
        <p:nvSpPr>
          <p:cNvPr id="231" name="Google Shape;231;p29"/>
          <p:cNvSpPr txBox="1"/>
          <p:nvPr/>
        </p:nvSpPr>
        <p:spPr>
          <a:xfrm>
            <a:off x="4780025" y="3098375"/>
            <a:ext cx="347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sz="800">
                <a:latin typeface="Courier New"/>
                <a:ea typeface="Courier New"/>
                <a:cs typeface="Courier New"/>
                <a:sym typeface="Courier New"/>
              </a:rPr>
              <a:t>Classification Report</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precision    recall  f1-score   support</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˜All Others˜         0.93      0.91      0.92       853</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Others       0.80      0.83      0.82       364</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accuracy                           0.89      1217</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macro avg       0.86      0.87      0.87      1217</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weighted avg       0.89      0.89      0.89      1217</a:t>
            </a:r>
            <a:endParaRPr sz="800">
              <a:latin typeface="Courier New"/>
              <a:ea typeface="Courier New"/>
              <a:cs typeface="Courier New"/>
              <a:sym typeface="Courier New"/>
            </a:endParaRPr>
          </a:p>
        </p:txBody>
      </p:sp>
      <p:pic>
        <p:nvPicPr>
          <p:cNvPr id="232" name="Google Shape;232;p29"/>
          <p:cNvPicPr preferRelativeResize="0"/>
          <p:nvPr/>
        </p:nvPicPr>
        <p:blipFill>
          <a:blip r:embed="rId3">
            <a:alphaModFix/>
          </a:blip>
          <a:stretch>
            <a:fillRect/>
          </a:stretch>
        </p:blipFill>
        <p:spPr>
          <a:xfrm>
            <a:off x="406988" y="1741375"/>
            <a:ext cx="3476625" cy="2495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Others VS </a:t>
            </a:r>
            <a:r>
              <a:rPr lang="it"/>
              <a:t>'Section/Elevation/Plan'</a:t>
            </a:r>
            <a:endParaRPr/>
          </a:p>
          <a:p>
            <a:pPr indent="0" lvl="0" marL="0" rtl="0" algn="l">
              <a:spcBef>
                <a:spcPts val="0"/>
              </a:spcBef>
              <a:spcAft>
                <a:spcPts val="0"/>
              </a:spcAft>
              <a:buNone/>
            </a:pPr>
            <a:r>
              <a:t/>
            </a:r>
            <a:endParaRPr/>
          </a:p>
        </p:txBody>
      </p:sp>
      <p:sp>
        <p:nvSpPr>
          <p:cNvPr id="238" name="Google Shape;23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LGBMClassifier Accuracy:</a:t>
            </a:r>
            <a:r>
              <a:rPr lang="it"/>
              <a:t> 0.8882497945768283</a:t>
            </a:r>
            <a:endParaRPr/>
          </a:p>
          <a:p>
            <a:pPr indent="0" lvl="0" marL="0" rtl="0" algn="l">
              <a:spcBef>
                <a:spcPts val="1200"/>
              </a:spcBef>
              <a:spcAft>
                <a:spcPts val="1200"/>
              </a:spcAft>
              <a:buNone/>
            </a:pPr>
            <a:r>
              <a:t/>
            </a:r>
            <a:endParaRPr/>
          </a:p>
        </p:txBody>
      </p:sp>
      <p:pic>
        <p:nvPicPr>
          <p:cNvPr id="239" name="Google Shape;239;p30"/>
          <p:cNvPicPr preferRelativeResize="0"/>
          <p:nvPr/>
        </p:nvPicPr>
        <p:blipFill>
          <a:blip r:embed="rId3">
            <a:alphaModFix/>
          </a:blip>
          <a:stretch>
            <a:fillRect/>
          </a:stretch>
        </p:blipFill>
        <p:spPr>
          <a:xfrm>
            <a:off x="258525" y="2390850"/>
            <a:ext cx="3505200" cy="2657475"/>
          </a:xfrm>
          <a:prstGeom prst="rect">
            <a:avLst/>
          </a:prstGeom>
          <a:noFill/>
          <a:ln>
            <a:noFill/>
          </a:ln>
        </p:spPr>
      </p:pic>
      <p:sp>
        <p:nvSpPr>
          <p:cNvPr id="240" name="Google Shape;240;p30"/>
          <p:cNvSpPr txBox="1"/>
          <p:nvPr/>
        </p:nvSpPr>
        <p:spPr>
          <a:xfrm>
            <a:off x="410925" y="2009850"/>
            <a:ext cx="3000000" cy="47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t>( Model Others ) - 61 classified as 'Section/Elevation/Plan' but are:</a:t>
            </a:r>
            <a:endParaRPr sz="70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241" name="Google Shape;241;p30"/>
          <p:cNvPicPr preferRelativeResize="0"/>
          <p:nvPr/>
        </p:nvPicPr>
        <p:blipFill>
          <a:blip r:embed="rId4">
            <a:alphaModFix/>
          </a:blip>
          <a:stretch>
            <a:fillRect/>
          </a:stretch>
        </p:blipFill>
        <p:spPr>
          <a:xfrm>
            <a:off x="5105400" y="1905000"/>
            <a:ext cx="3505200" cy="3067050"/>
          </a:xfrm>
          <a:prstGeom prst="rect">
            <a:avLst/>
          </a:prstGeom>
          <a:noFill/>
          <a:ln>
            <a:noFill/>
          </a:ln>
        </p:spPr>
      </p:pic>
      <p:sp>
        <p:nvSpPr>
          <p:cNvPr id="242" name="Google Shape;242;p30"/>
          <p:cNvSpPr txBox="1"/>
          <p:nvPr/>
        </p:nvSpPr>
        <p:spPr>
          <a:xfrm>
            <a:off x="5257800" y="1524000"/>
            <a:ext cx="3000000" cy="51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t>( Model Others ) - 75 classified as Others but are:</a:t>
            </a:r>
            <a:endParaRPr sz="70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Section VS All Others</a:t>
            </a:r>
            <a:endParaRPr/>
          </a:p>
        </p:txBody>
      </p:sp>
      <p:sp>
        <p:nvSpPr>
          <p:cNvPr id="248" name="Google Shape;24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LGBMClassifier Accuracy: 0.7880032867707477</a:t>
            </a:r>
            <a:endParaRPr/>
          </a:p>
          <a:p>
            <a:pPr indent="0" lvl="0" marL="0" rtl="0" algn="l">
              <a:spcBef>
                <a:spcPts val="1200"/>
              </a:spcBef>
              <a:spcAft>
                <a:spcPts val="1200"/>
              </a:spcAft>
              <a:buNone/>
            </a:pPr>
            <a:r>
              <a:t/>
            </a:r>
            <a:endParaRPr/>
          </a:p>
        </p:txBody>
      </p:sp>
      <p:sp>
        <p:nvSpPr>
          <p:cNvPr id="249" name="Google Shape;249;p31"/>
          <p:cNvSpPr txBox="1"/>
          <p:nvPr/>
        </p:nvSpPr>
        <p:spPr>
          <a:xfrm>
            <a:off x="4780025" y="3098375"/>
            <a:ext cx="347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sz="800">
                <a:latin typeface="Courier New"/>
                <a:ea typeface="Courier New"/>
                <a:cs typeface="Courier New"/>
                <a:sym typeface="Courier New"/>
              </a:rPr>
              <a:t>Classification Report</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precision    recall  f1-score   support</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˜All Others˜         0.84      0.88      0.86       895</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Section       0.61      0.54      0.57       322</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accuracy                           0.79      1217</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macro avg       0.73      0.71      0.72      1217</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weighted avg       0.78      0.79      0.78      1217</a:t>
            </a:r>
            <a:endParaRPr sz="800">
              <a:latin typeface="Courier New"/>
              <a:ea typeface="Courier New"/>
              <a:cs typeface="Courier New"/>
              <a:sym typeface="Courier New"/>
            </a:endParaRPr>
          </a:p>
        </p:txBody>
      </p:sp>
      <p:pic>
        <p:nvPicPr>
          <p:cNvPr id="250" name="Google Shape;250;p31"/>
          <p:cNvPicPr preferRelativeResize="0"/>
          <p:nvPr/>
        </p:nvPicPr>
        <p:blipFill>
          <a:blip r:embed="rId3">
            <a:alphaModFix/>
          </a:blip>
          <a:stretch>
            <a:fillRect/>
          </a:stretch>
        </p:blipFill>
        <p:spPr>
          <a:xfrm>
            <a:off x="406988" y="1769675"/>
            <a:ext cx="3476625" cy="2495550"/>
          </a:xfrm>
          <a:prstGeom prst="rect">
            <a:avLst/>
          </a:prstGeom>
          <a:noFill/>
          <a:ln>
            <a:noFill/>
          </a:ln>
        </p:spPr>
      </p:pic>
      <p:pic>
        <p:nvPicPr>
          <p:cNvPr id="251" name="Google Shape;251;p31"/>
          <p:cNvPicPr preferRelativeResize="0"/>
          <p:nvPr/>
        </p:nvPicPr>
        <p:blipFill>
          <a:blip r:embed="rId4">
            <a:alphaModFix/>
          </a:blip>
          <a:stretch>
            <a:fillRect/>
          </a:stretch>
        </p:blipFill>
        <p:spPr>
          <a:xfrm>
            <a:off x="5663225" y="1314294"/>
            <a:ext cx="2373950" cy="1584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894000"/>
            <a:ext cx="4900500" cy="42414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None/>
            </a:pPr>
            <a:r>
              <a:rPr lang="it" sz="1400">
                <a:solidFill>
                  <a:srgbClr val="000000"/>
                </a:solidFill>
              </a:rPr>
              <a:t>Downloaded 3968</a:t>
            </a:r>
            <a:r>
              <a:rPr lang="it" sz="1400">
                <a:solidFill>
                  <a:srgbClr val="000000"/>
                </a:solidFill>
              </a:rPr>
              <a:t> random draw, labeled by description and stored in Label Studio:</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it" sz="1400">
                <a:solidFill>
                  <a:srgbClr val="000000"/>
                </a:solidFill>
              </a:rPr>
              <a:t>The training set is augmented but test set isn’t (to test the model in ‘real’ environment conditions). </a:t>
            </a:r>
            <a:endParaRPr sz="1400">
              <a:solidFill>
                <a:srgbClr val="000000"/>
              </a:solidFill>
            </a:endParaRPr>
          </a:p>
          <a:p>
            <a:pPr indent="0" lvl="0" marL="0" rtl="0" algn="r">
              <a:spcBef>
                <a:spcPts val="0"/>
              </a:spcBef>
              <a:spcAft>
                <a:spcPts val="0"/>
              </a:spcAft>
              <a:buNone/>
            </a:pPr>
            <a:r>
              <a:t/>
            </a:r>
            <a:endParaRPr sz="900">
              <a:solidFill>
                <a:srgbClr val="000000"/>
              </a:solidFill>
            </a:endParaRPr>
          </a:p>
          <a:p>
            <a:pPr indent="0" lvl="0" marL="0" rtl="0" algn="r">
              <a:spcBef>
                <a:spcPts val="0"/>
              </a:spcBef>
              <a:spcAft>
                <a:spcPts val="0"/>
              </a:spcAft>
              <a:buNone/>
            </a:pPr>
            <a:r>
              <a:t/>
            </a:r>
            <a:endParaRPr sz="900">
              <a:solidFill>
                <a:srgbClr val="000000"/>
              </a:solidFill>
            </a:endParaRPr>
          </a:p>
          <a:p>
            <a:pPr indent="0" lvl="0" marL="0" rtl="0" algn="r">
              <a:spcBef>
                <a:spcPts val="0"/>
              </a:spcBef>
              <a:spcAft>
                <a:spcPts val="0"/>
              </a:spcAft>
              <a:buNone/>
            </a:pPr>
            <a:r>
              <a:rPr lang="it" sz="900">
                <a:solidFill>
                  <a:srgbClr val="000000"/>
                </a:solidFill>
              </a:rPr>
              <a:t>Endpoint: https://dati.cultura.gov.it/sparq</a:t>
            </a:r>
            <a:r>
              <a:rPr lang="it" sz="900">
                <a:solidFill>
                  <a:schemeClr val="dk1"/>
                </a:solidFill>
                <a:latin typeface="Roboto"/>
                <a:ea typeface="Roboto"/>
                <a:cs typeface="Roboto"/>
                <a:sym typeface="Roboto"/>
              </a:rPr>
              <a:t>l</a:t>
            </a:r>
            <a:endParaRPr sz="1300">
              <a:solidFill>
                <a:srgbClr val="000000"/>
              </a:solidFill>
            </a:endParaRPr>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Data from dati.cultura.gov</a:t>
            </a:r>
            <a:endParaRPr/>
          </a:p>
        </p:txBody>
      </p:sp>
      <p:sp>
        <p:nvSpPr>
          <p:cNvPr id="62" name="Google Shape;62;p14"/>
          <p:cNvSpPr txBox="1"/>
          <p:nvPr/>
        </p:nvSpPr>
        <p:spPr>
          <a:xfrm>
            <a:off x="3337300" y="1676275"/>
            <a:ext cx="1835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t>Training set  3175</a:t>
            </a:r>
            <a:endParaRPr sz="1100"/>
          </a:p>
          <a:p>
            <a:pPr indent="0" lvl="0" marL="0" rtl="0" algn="l">
              <a:spcBef>
                <a:spcPts val="0"/>
              </a:spcBef>
              <a:spcAft>
                <a:spcPts val="0"/>
              </a:spcAft>
              <a:buNone/>
            </a:pPr>
            <a:r>
              <a:rPr lang="it" sz="1100"/>
              <a:t>Validation set 793 (20%)</a:t>
            </a:r>
            <a:endParaRPr sz="1100"/>
          </a:p>
        </p:txBody>
      </p:sp>
      <p:pic>
        <p:nvPicPr>
          <p:cNvPr id="63" name="Google Shape;63;p14"/>
          <p:cNvPicPr preferRelativeResize="0"/>
          <p:nvPr/>
        </p:nvPicPr>
        <p:blipFill>
          <a:blip r:embed="rId3">
            <a:alphaModFix/>
          </a:blip>
          <a:stretch>
            <a:fillRect/>
          </a:stretch>
        </p:blipFill>
        <p:spPr>
          <a:xfrm>
            <a:off x="404963" y="1566050"/>
            <a:ext cx="3324225" cy="2286000"/>
          </a:xfrm>
          <a:prstGeom prst="rect">
            <a:avLst/>
          </a:prstGeom>
          <a:noFill/>
          <a:ln>
            <a:noFill/>
          </a:ln>
        </p:spPr>
      </p:pic>
      <p:pic>
        <p:nvPicPr>
          <p:cNvPr id="64" name="Google Shape;64;p14"/>
          <p:cNvPicPr preferRelativeResize="0"/>
          <p:nvPr/>
        </p:nvPicPr>
        <p:blipFill rotWithShape="1">
          <a:blip r:embed="rId4">
            <a:alphaModFix/>
          </a:blip>
          <a:srcRect b="0" l="0" r="19781" t="0"/>
          <a:stretch/>
        </p:blipFill>
        <p:spPr>
          <a:xfrm>
            <a:off x="5152550" y="1125694"/>
            <a:ext cx="3832150" cy="3209756"/>
          </a:xfrm>
          <a:prstGeom prst="rect">
            <a:avLst/>
          </a:prstGeom>
          <a:noFill/>
          <a:ln>
            <a:noFill/>
          </a:ln>
        </p:spPr>
      </p:pic>
      <p:sp>
        <p:nvSpPr>
          <p:cNvPr id="65" name="Google Shape;65;p14"/>
          <p:cNvSpPr/>
          <p:nvPr/>
        </p:nvSpPr>
        <p:spPr>
          <a:xfrm>
            <a:off x="6233425" y="4457700"/>
            <a:ext cx="1726800" cy="572700"/>
          </a:xfrm>
          <a:prstGeom prst="wedgeRoundRectCallout">
            <a:avLst>
              <a:gd fmla="val 26733" name="adj1"/>
              <a:gd fmla="val -1333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100"/>
              <a:t>Multi-label means this image could contains </a:t>
            </a:r>
            <a:r>
              <a:rPr lang="it" sz="1100"/>
              <a:t>Elevation</a:t>
            </a:r>
            <a:r>
              <a:rPr lang="it" sz="1100"/>
              <a:t> and plan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Section VS All Others</a:t>
            </a:r>
            <a:endParaRPr/>
          </a:p>
        </p:txBody>
      </p:sp>
      <p:sp>
        <p:nvSpPr>
          <p:cNvPr id="257" name="Google Shape;25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LGBMCla</a:t>
            </a:r>
            <a:r>
              <a:rPr lang="it"/>
              <a:t>ssifier Accuracy: 0.7880032867707477</a:t>
            </a:r>
            <a:endParaRPr/>
          </a:p>
          <a:p>
            <a:pPr indent="0" lvl="0" marL="0" rtl="0" algn="l">
              <a:spcBef>
                <a:spcPts val="1200"/>
              </a:spcBef>
              <a:spcAft>
                <a:spcPts val="1200"/>
              </a:spcAft>
              <a:buNone/>
            </a:pPr>
            <a:r>
              <a:t/>
            </a:r>
            <a:endParaRPr/>
          </a:p>
        </p:txBody>
      </p:sp>
      <p:pic>
        <p:nvPicPr>
          <p:cNvPr id="258" name="Google Shape;258;p32"/>
          <p:cNvPicPr preferRelativeResize="0"/>
          <p:nvPr/>
        </p:nvPicPr>
        <p:blipFill>
          <a:blip r:embed="rId3">
            <a:alphaModFix/>
          </a:blip>
          <a:stretch>
            <a:fillRect/>
          </a:stretch>
        </p:blipFill>
        <p:spPr>
          <a:xfrm>
            <a:off x="152400" y="1905000"/>
            <a:ext cx="3571875" cy="3295650"/>
          </a:xfrm>
          <a:prstGeom prst="rect">
            <a:avLst/>
          </a:prstGeom>
          <a:noFill/>
          <a:ln>
            <a:noFill/>
          </a:ln>
        </p:spPr>
      </p:pic>
      <p:sp>
        <p:nvSpPr>
          <p:cNvPr id="259" name="Google Shape;259;p32"/>
          <p:cNvSpPr txBox="1"/>
          <p:nvPr/>
        </p:nvSpPr>
        <p:spPr>
          <a:xfrm>
            <a:off x="304800" y="1733375"/>
            <a:ext cx="3000000" cy="39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t>( Model Section ) - 148 classified as ˜All Others˜ but are:</a:t>
            </a:r>
            <a:endParaRPr sz="70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260" name="Google Shape;260;p32"/>
          <p:cNvPicPr preferRelativeResize="0"/>
          <p:nvPr/>
        </p:nvPicPr>
        <p:blipFill>
          <a:blip r:embed="rId4">
            <a:alphaModFix/>
          </a:blip>
          <a:stretch>
            <a:fillRect/>
          </a:stretch>
        </p:blipFill>
        <p:spPr>
          <a:xfrm>
            <a:off x="4876800" y="2133600"/>
            <a:ext cx="3505200" cy="2962275"/>
          </a:xfrm>
          <a:prstGeom prst="rect">
            <a:avLst/>
          </a:prstGeom>
          <a:noFill/>
          <a:ln>
            <a:noFill/>
          </a:ln>
        </p:spPr>
      </p:pic>
      <p:sp>
        <p:nvSpPr>
          <p:cNvPr id="261" name="Google Shape;261;p32"/>
          <p:cNvSpPr txBox="1"/>
          <p:nvPr/>
        </p:nvSpPr>
        <p:spPr>
          <a:xfrm>
            <a:off x="5050425" y="1725750"/>
            <a:ext cx="3000000" cy="46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t>( Model Section ) - 110 classified as Section but are:</a:t>
            </a:r>
            <a:endParaRPr sz="70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Elevations</a:t>
            </a:r>
            <a:r>
              <a:rPr lang="it"/>
              <a:t> VS All Others</a:t>
            </a:r>
            <a:endParaRPr/>
          </a:p>
        </p:txBody>
      </p:sp>
      <p:sp>
        <p:nvSpPr>
          <p:cNvPr id="267" name="Google Shape;26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LGBMClassifier Accuracy</a:t>
            </a:r>
            <a:r>
              <a:rPr lang="it"/>
              <a:t>: 0.8093716719914803</a:t>
            </a:r>
            <a:endParaRPr/>
          </a:p>
          <a:p>
            <a:pPr indent="0" lvl="0" marL="0" rtl="0" algn="l">
              <a:spcBef>
                <a:spcPts val="1200"/>
              </a:spcBef>
              <a:spcAft>
                <a:spcPts val="1200"/>
              </a:spcAft>
              <a:buNone/>
            </a:pPr>
            <a:r>
              <a:t/>
            </a:r>
            <a:endParaRPr/>
          </a:p>
        </p:txBody>
      </p:sp>
      <p:sp>
        <p:nvSpPr>
          <p:cNvPr id="268" name="Google Shape;268;p33"/>
          <p:cNvSpPr txBox="1"/>
          <p:nvPr/>
        </p:nvSpPr>
        <p:spPr>
          <a:xfrm>
            <a:off x="4780025" y="3098375"/>
            <a:ext cx="347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sz="800">
                <a:latin typeface="Courier New"/>
                <a:ea typeface="Courier New"/>
                <a:cs typeface="Courier New"/>
                <a:sym typeface="Courier New"/>
              </a:rPr>
              <a:t>Classification Report</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precision    recall  f1-score   support</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All Others˜       0.87      0.86      0.86       663</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Elevation       0.68      0.68      0.68       276</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accuracy                           0.81       939</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macro avg       0.77      0.77      0.77       939</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weighted avg       0.81      0.81      0.81       939</a:t>
            </a:r>
            <a:endParaRPr sz="800">
              <a:latin typeface="Courier New"/>
              <a:ea typeface="Courier New"/>
              <a:cs typeface="Courier New"/>
              <a:sym typeface="Courier New"/>
            </a:endParaRPr>
          </a:p>
        </p:txBody>
      </p:sp>
      <p:pic>
        <p:nvPicPr>
          <p:cNvPr id="269" name="Google Shape;269;p33"/>
          <p:cNvPicPr preferRelativeResize="0"/>
          <p:nvPr/>
        </p:nvPicPr>
        <p:blipFill>
          <a:blip r:embed="rId3">
            <a:alphaModFix/>
          </a:blip>
          <a:stretch>
            <a:fillRect/>
          </a:stretch>
        </p:blipFill>
        <p:spPr>
          <a:xfrm>
            <a:off x="311688" y="1762600"/>
            <a:ext cx="3476625" cy="2495550"/>
          </a:xfrm>
          <a:prstGeom prst="rect">
            <a:avLst/>
          </a:prstGeom>
          <a:noFill/>
          <a:ln>
            <a:noFill/>
          </a:ln>
        </p:spPr>
      </p:pic>
      <p:pic>
        <p:nvPicPr>
          <p:cNvPr id="270" name="Google Shape;270;p33"/>
          <p:cNvPicPr preferRelativeResize="0"/>
          <p:nvPr/>
        </p:nvPicPr>
        <p:blipFill>
          <a:blip r:embed="rId4">
            <a:alphaModFix/>
          </a:blip>
          <a:stretch>
            <a:fillRect/>
          </a:stretch>
        </p:blipFill>
        <p:spPr>
          <a:xfrm>
            <a:off x="6016600" y="1491168"/>
            <a:ext cx="1836525" cy="1225625"/>
          </a:xfrm>
          <a:prstGeom prst="rect">
            <a:avLst/>
          </a:prstGeom>
          <a:noFill/>
          <a:ln>
            <a:noFill/>
          </a:ln>
        </p:spPr>
      </p:pic>
      <p:sp>
        <p:nvSpPr>
          <p:cNvPr id="271" name="Google Shape;271;p33"/>
          <p:cNvSpPr txBox="1"/>
          <p:nvPr/>
        </p:nvSpPr>
        <p:spPr>
          <a:xfrm>
            <a:off x="6016600" y="1152475"/>
            <a:ext cx="30000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t>Train dataset balance</a:t>
            </a:r>
            <a:endParaRPr sz="3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Elevations VS All Others</a:t>
            </a:r>
            <a:endParaRPr/>
          </a:p>
        </p:txBody>
      </p:sp>
      <p:sp>
        <p:nvSpPr>
          <p:cNvPr id="277" name="Google Shape;27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LGBMClassifier Accuracy: 0.8093716719914803</a:t>
            </a:r>
            <a:endParaRPr/>
          </a:p>
          <a:p>
            <a:pPr indent="0" lvl="0" marL="0" rtl="0" algn="l">
              <a:spcBef>
                <a:spcPts val="1200"/>
              </a:spcBef>
              <a:spcAft>
                <a:spcPts val="1200"/>
              </a:spcAft>
              <a:buNone/>
            </a:pPr>
            <a:r>
              <a:t/>
            </a:r>
            <a:endParaRPr/>
          </a:p>
        </p:txBody>
      </p:sp>
      <p:pic>
        <p:nvPicPr>
          <p:cNvPr id="278" name="Google Shape;278;p34"/>
          <p:cNvPicPr preferRelativeResize="0"/>
          <p:nvPr/>
        </p:nvPicPr>
        <p:blipFill>
          <a:blip r:embed="rId3">
            <a:alphaModFix/>
          </a:blip>
          <a:stretch>
            <a:fillRect/>
          </a:stretch>
        </p:blipFill>
        <p:spPr>
          <a:xfrm>
            <a:off x="407125" y="1892850"/>
            <a:ext cx="3571875" cy="3295650"/>
          </a:xfrm>
          <a:prstGeom prst="rect">
            <a:avLst/>
          </a:prstGeom>
          <a:noFill/>
          <a:ln>
            <a:noFill/>
          </a:ln>
        </p:spPr>
      </p:pic>
      <p:sp>
        <p:nvSpPr>
          <p:cNvPr id="279" name="Google Shape;279;p34"/>
          <p:cNvSpPr txBox="1"/>
          <p:nvPr/>
        </p:nvSpPr>
        <p:spPr>
          <a:xfrm>
            <a:off x="693063" y="1556500"/>
            <a:ext cx="3000000" cy="68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t>( Model Elevation ) - 127 classified as ˜All Others˜ but are:</a:t>
            </a:r>
            <a:endParaRPr sz="700"/>
          </a:p>
          <a:p>
            <a:pPr indent="0" lvl="0" marL="0" rtl="0" algn="l">
              <a:spcBef>
                <a:spcPts val="0"/>
              </a:spcBef>
              <a:spcAft>
                <a:spcPts val="0"/>
              </a:spcAft>
              <a:buNone/>
            </a:pPr>
            <a:r>
              <a:t/>
            </a:r>
            <a:endParaRPr/>
          </a:p>
        </p:txBody>
      </p:sp>
      <p:pic>
        <p:nvPicPr>
          <p:cNvPr id="280" name="Google Shape;280;p34"/>
          <p:cNvPicPr preferRelativeResize="0"/>
          <p:nvPr/>
        </p:nvPicPr>
        <p:blipFill>
          <a:blip r:embed="rId4">
            <a:alphaModFix/>
          </a:blip>
          <a:stretch>
            <a:fillRect/>
          </a:stretch>
        </p:blipFill>
        <p:spPr>
          <a:xfrm>
            <a:off x="4912175" y="2052425"/>
            <a:ext cx="3505200" cy="2905125"/>
          </a:xfrm>
          <a:prstGeom prst="rect">
            <a:avLst/>
          </a:prstGeom>
          <a:noFill/>
          <a:ln>
            <a:noFill/>
          </a:ln>
        </p:spPr>
      </p:pic>
      <p:sp>
        <p:nvSpPr>
          <p:cNvPr id="281" name="Google Shape;281;p34"/>
          <p:cNvSpPr txBox="1"/>
          <p:nvPr/>
        </p:nvSpPr>
        <p:spPr>
          <a:xfrm>
            <a:off x="5092875" y="1556500"/>
            <a:ext cx="3000000" cy="87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t>( Model Elevation ) - 149 classified as Elevation but are:</a:t>
            </a:r>
            <a:endParaRPr sz="3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Plans</a:t>
            </a:r>
            <a:r>
              <a:rPr lang="it"/>
              <a:t> VS All Others</a:t>
            </a:r>
            <a:endParaRPr/>
          </a:p>
        </p:txBody>
      </p:sp>
      <p:sp>
        <p:nvSpPr>
          <p:cNvPr id="287" name="Google Shape;28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LGBMClassifier Accurac</a:t>
            </a:r>
            <a:r>
              <a:rPr lang="it"/>
              <a:t>y: 0.8168264110756124</a:t>
            </a:r>
            <a:endParaRPr/>
          </a:p>
          <a:p>
            <a:pPr indent="0" lvl="0" marL="0" rtl="0" algn="l">
              <a:spcBef>
                <a:spcPts val="1200"/>
              </a:spcBef>
              <a:spcAft>
                <a:spcPts val="1200"/>
              </a:spcAft>
              <a:buNone/>
            </a:pPr>
            <a:r>
              <a:t/>
            </a:r>
            <a:endParaRPr/>
          </a:p>
        </p:txBody>
      </p:sp>
      <p:sp>
        <p:nvSpPr>
          <p:cNvPr id="288" name="Google Shape;288;p35"/>
          <p:cNvSpPr txBox="1"/>
          <p:nvPr/>
        </p:nvSpPr>
        <p:spPr>
          <a:xfrm>
            <a:off x="4780025" y="3098375"/>
            <a:ext cx="347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sz="800">
                <a:latin typeface="Courier New"/>
                <a:ea typeface="Courier New"/>
                <a:cs typeface="Courier New"/>
                <a:sym typeface="Courier New"/>
              </a:rPr>
              <a:t>Classification Report</a:t>
            </a:r>
            <a:endParaRPr sz="800">
              <a:solidFill>
                <a:schemeClr val="dk1"/>
              </a:solidFill>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precision    recall  f1-score   support</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All Others˜       0.86      0.89      0.88       685</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Plan       0.68      0.62      0.65       254</a:t>
            </a:r>
            <a:endParaRPr sz="800">
              <a:latin typeface="Courier New"/>
              <a:ea typeface="Courier New"/>
              <a:cs typeface="Courier New"/>
              <a:sym typeface="Courier New"/>
            </a:endParaRPr>
          </a:p>
          <a:p>
            <a:pPr indent="0" lvl="0" marL="0" rtl="0" algn="l">
              <a:spcBef>
                <a:spcPts val="0"/>
              </a:spcBef>
              <a:spcAft>
                <a:spcPts val="0"/>
              </a:spcAft>
              <a:buNone/>
            </a:pPr>
            <a:r>
              <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accuracy                           0.82       939</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   macro avg       0.77      0.75      0.76       939</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weighted avg       0.81      0.82      0.81       939</a:t>
            </a:r>
            <a:endParaRPr sz="800">
              <a:latin typeface="Courier New"/>
              <a:ea typeface="Courier New"/>
              <a:cs typeface="Courier New"/>
              <a:sym typeface="Courier New"/>
            </a:endParaRPr>
          </a:p>
        </p:txBody>
      </p:sp>
      <p:pic>
        <p:nvPicPr>
          <p:cNvPr id="289" name="Google Shape;289;p35"/>
          <p:cNvPicPr preferRelativeResize="0"/>
          <p:nvPr/>
        </p:nvPicPr>
        <p:blipFill>
          <a:blip r:embed="rId3">
            <a:alphaModFix/>
          </a:blip>
          <a:stretch>
            <a:fillRect/>
          </a:stretch>
        </p:blipFill>
        <p:spPr>
          <a:xfrm>
            <a:off x="311688" y="1783825"/>
            <a:ext cx="3476625" cy="2495550"/>
          </a:xfrm>
          <a:prstGeom prst="rect">
            <a:avLst/>
          </a:prstGeom>
          <a:noFill/>
          <a:ln>
            <a:noFill/>
          </a:ln>
        </p:spPr>
      </p:pic>
      <p:sp>
        <p:nvSpPr>
          <p:cNvPr id="290" name="Google Shape;290;p35"/>
          <p:cNvSpPr txBox="1"/>
          <p:nvPr/>
        </p:nvSpPr>
        <p:spPr>
          <a:xfrm>
            <a:off x="6056575" y="949075"/>
            <a:ext cx="30000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t>Train dataset balance</a:t>
            </a:r>
            <a:endParaRPr sz="3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291" name="Google Shape;291;p35"/>
          <p:cNvPicPr preferRelativeResize="0"/>
          <p:nvPr/>
        </p:nvPicPr>
        <p:blipFill>
          <a:blip r:embed="rId4">
            <a:alphaModFix/>
          </a:blip>
          <a:stretch>
            <a:fillRect/>
          </a:stretch>
        </p:blipFill>
        <p:spPr>
          <a:xfrm>
            <a:off x="6098625" y="1188300"/>
            <a:ext cx="2072975" cy="1383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Plans VS All Others</a:t>
            </a:r>
            <a:endParaRPr/>
          </a:p>
        </p:txBody>
      </p:sp>
      <p:sp>
        <p:nvSpPr>
          <p:cNvPr id="297" name="Google Shape;297;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LGBMClassifier Accuracy: 0.8168264110756124</a:t>
            </a:r>
            <a:endParaRPr/>
          </a:p>
          <a:p>
            <a:pPr indent="0" lvl="0" marL="0" rtl="0" algn="l">
              <a:spcBef>
                <a:spcPts val="1200"/>
              </a:spcBef>
              <a:spcAft>
                <a:spcPts val="1200"/>
              </a:spcAft>
              <a:buNone/>
            </a:pPr>
            <a:r>
              <a:t/>
            </a:r>
            <a:endParaRPr/>
          </a:p>
        </p:txBody>
      </p:sp>
      <p:pic>
        <p:nvPicPr>
          <p:cNvPr id="298" name="Google Shape;298;p36"/>
          <p:cNvPicPr preferRelativeResize="0"/>
          <p:nvPr/>
        </p:nvPicPr>
        <p:blipFill>
          <a:blip r:embed="rId3">
            <a:alphaModFix/>
          </a:blip>
          <a:stretch>
            <a:fillRect/>
          </a:stretch>
        </p:blipFill>
        <p:spPr>
          <a:xfrm>
            <a:off x="60425" y="1800850"/>
            <a:ext cx="3571875" cy="3295650"/>
          </a:xfrm>
          <a:prstGeom prst="rect">
            <a:avLst/>
          </a:prstGeom>
          <a:noFill/>
          <a:ln>
            <a:noFill/>
          </a:ln>
        </p:spPr>
      </p:pic>
      <p:sp>
        <p:nvSpPr>
          <p:cNvPr id="299" name="Google Shape;299;p36"/>
          <p:cNvSpPr txBox="1"/>
          <p:nvPr/>
        </p:nvSpPr>
        <p:spPr>
          <a:xfrm>
            <a:off x="311700" y="1613675"/>
            <a:ext cx="30000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t>( Model Plan ) - 161 classified as ˜All Others˜ but are:</a:t>
            </a:r>
            <a:endParaRPr sz="3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300" name="Google Shape;300;p36"/>
          <p:cNvPicPr preferRelativeResize="0"/>
          <p:nvPr/>
        </p:nvPicPr>
        <p:blipFill>
          <a:blip r:embed="rId4">
            <a:alphaModFix/>
          </a:blip>
          <a:stretch>
            <a:fillRect/>
          </a:stretch>
        </p:blipFill>
        <p:spPr>
          <a:xfrm>
            <a:off x="5555675" y="1886625"/>
            <a:ext cx="3505200" cy="3067050"/>
          </a:xfrm>
          <a:prstGeom prst="rect">
            <a:avLst/>
          </a:prstGeom>
          <a:noFill/>
          <a:ln>
            <a:noFill/>
          </a:ln>
        </p:spPr>
      </p:pic>
      <p:sp>
        <p:nvSpPr>
          <p:cNvPr id="301" name="Google Shape;301;p36"/>
          <p:cNvSpPr txBox="1"/>
          <p:nvPr/>
        </p:nvSpPr>
        <p:spPr>
          <a:xfrm>
            <a:off x="5808275" y="1544350"/>
            <a:ext cx="3000000" cy="25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050">
                <a:solidFill>
                  <a:srgbClr val="D5D5D5"/>
                </a:solidFill>
                <a:highlight>
                  <a:srgbClr val="383838"/>
                </a:highlight>
                <a:latin typeface="Roboto"/>
                <a:ea typeface="Roboto"/>
                <a:cs typeface="Roboto"/>
                <a:sym typeface="Roboto"/>
              </a:rPr>
              <a:t>(</a:t>
            </a:r>
            <a:r>
              <a:rPr lang="it" sz="700"/>
              <a:t> Model Plan ) - 106 classified as Plan but are:</a:t>
            </a:r>
            <a:endParaRPr sz="700"/>
          </a:p>
          <a:p>
            <a:pPr indent="0" lvl="0" marL="0" rtl="0" algn="l">
              <a:spcBef>
                <a:spcPts val="0"/>
              </a:spcBef>
              <a:spcAft>
                <a:spcPts val="0"/>
              </a:spcAft>
              <a:buNone/>
            </a:pPr>
            <a:r>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result (4 LGMB Parallel/binary classifiers)</a:t>
            </a:r>
            <a:endParaRPr/>
          </a:p>
        </p:txBody>
      </p:sp>
      <p:sp>
        <p:nvSpPr>
          <p:cNvPr id="307" name="Google Shape;307;p37"/>
          <p:cNvSpPr txBox="1"/>
          <p:nvPr/>
        </p:nvSpPr>
        <p:spPr>
          <a:xfrm>
            <a:off x="3728525" y="3180875"/>
            <a:ext cx="4962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800">
                <a:solidFill>
                  <a:schemeClr val="dk1"/>
                </a:solidFill>
                <a:latin typeface="Courier New"/>
                <a:ea typeface="Courier New"/>
                <a:cs typeface="Courier New"/>
                <a:sym typeface="Courier New"/>
              </a:rPr>
              <a:t>                                  precision  recall  f1-score  support</a:t>
            </a:r>
            <a:endParaRPr sz="8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800">
                <a:latin typeface="Courier New"/>
                <a:ea typeface="Courier New"/>
                <a:cs typeface="Courier New"/>
                <a:sym typeface="Courier New"/>
              </a:rPr>
              <a:t>['Others']                            0.885   0.753     0.814  441.000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['Section']                           0.628   0.479     0.544  169.000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['Elevation']                         0.456   0.305     0.365  118.000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['Elevation', 'Section']              0.169   0.244     0.200   45.000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0.556   0.498     0.525  201.000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'Section']                   0.259   0.286     0.272   49.000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'Elevation']                 0.275   0.244     0.259   78.000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'Elevation', 'Section']      0.207   0.222     0.214   27.000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micro avg                             0.581   0.531     0.555 1128.000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macro avg                             0.229   0.202     0.213 1128.000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weighted avg                          0.629   0.531     0.574 1128.000</a:t>
            </a:r>
            <a:endParaRPr sz="800">
              <a:latin typeface="Courier New"/>
              <a:ea typeface="Courier New"/>
              <a:cs typeface="Courier New"/>
              <a:sym typeface="Courier New"/>
            </a:endParaRPr>
          </a:p>
        </p:txBody>
      </p:sp>
      <p:sp>
        <p:nvSpPr>
          <p:cNvPr id="308" name="Google Shape;308;p37"/>
          <p:cNvSpPr txBox="1"/>
          <p:nvPr/>
        </p:nvSpPr>
        <p:spPr>
          <a:xfrm>
            <a:off x="159300" y="4319975"/>
            <a:ext cx="278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Tot errate 529 su 1128 (46.9%)</a:t>
            </a:r>
            <a:endParaRPr/>
          </a:p>
        </p:txBody>
      </p:sp>
      <p:pic>
        <p:nvPicPr>
          <p:cNvPr id="309" name="Google Shape;309;p37" title="Points scored"/>
          <p:cNvPicPr preferRelativeResize="0"/>
          <p:nvPr/>
        </p:nvPicPr>
        <p:blipFill>
          <a:blip r:embed="rId3">
            <a:alphaModFix/>
          </a:blip>
          <a:stretch>
            <a:fillRect/>
          </a:stretch>
        </p:blipFill>
        <p:spPr>
          <a:xfrm>
            <a:off x="152400" y="1017725"/>
            <a:ext cx="3678276" cy="2274401"/>
          </a:xfrm>
          <a:prstGeom prst="rect">
            <a:avLst/>
          </a:prstGeom>
          <a:noFill/>
          <a:ln>
            <a:noFill/>
          </a:ln>
        </p:spPr>
      </p:pic>
      <p:grpSp>
        <p:nvGrpSpPr>
          <p:cNvPr id="310" name="Google Shape;310;p37"/>
          <p:cNvGrpSpPr/>
          <p:nvPr/>
        </p:nvGrpSpPr>
        <p:grpSpPr>
          <a:xfrm>
            <a:off x="5148135" y="1058976"/>
            <a:ext cx="3097947" cy="2080639"/>
            <a:chOff x="5050524" y="2389394"/>
            <a:chExt cx="3479276" cy="2565206"/>
          </a:xfrm>
        </p:grpSpPr>
        <p:pic>
          <p:nvPicPr>
            <p:cNvPr id="311" name="Google Shape;311;p37"/>
            <p:cNvPicPr preferRelativeResize="0"/>
            <p:nvPr/>
          </p:nvPicPr>
          <p:blipFill>
            <a:blip r:embed="rId4">
              <a:alphaModFix/>
            </a:blip>
            <a:stretch>
              <a:fillRect/>
            </a:stretch>
          </p:blipFill>
          <p:spPr>
            <a:xfrm>
              <a:off x="5050524" y="2389394"/>
              <a:ext cx="3303300" cy="2565206"/>
            </a:xfrm>
            <a:prstGeom prst="rect">
              <a:avLst/>
            </a:prstGeom>
            <a:noFill/>
            <a:ln>
              <a:noFill/>
            </a:ln>
          </p:spPr>
        </p:pic>
        <p:sp>
          <p:nvSpPr>
            <p:cNvPr id="312" name="Google Shape;312;p37"/>
            <p:cNvSpPr txBox="1"/>
            <p:nvPr/>
          </p:nvSpPr>
          <p:spPr>
            <a:xfrm>
              <a:off x="6377300" y="3599350"/>
              <a:ext cx="2152500" cy="3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800">
                  <a:highlight>
                    <a:srgbClr val="EFEFEF"/>
                  </a:highlight>
                </a:rPr>
                <a:t>(4 LGMB bin. classifiers)</a:t>
              </a:r>
              <a:endParaRPr b="1" sz="800">
                <a:highlight>
                  <a:srgbClr val="EFEFEF"/>
                </a:highlight>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4999"/>
              <a:buFont typeface="Arial"/>
              <a:buNone/>
            </a:pPr>
            <a:r>
              <a:rPr lang="it"/>
              <a:t>Use Cascade 4 binary classifiers (one class vs others)</a:t>
            </a:r>
            <a:endParaRPr sz="1466"/>
          </a:p>
        </p:txBody>
      </p:sp>
      <p:sp>
        <p:nvSpPr>
          <p:cNvPr id="318" name="Google Shape;318;p38"/>
          <p:cNvSpPr/>
          <p:nvPr/>
        </p:nvSpPr>
        <p:spPr>
          <a:xfrm>
            <a:off x="3581400" y="2501577"/>
            <a:ext cx="4286400" cy="1725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t>Model (4 LGMB binary classif.)</a:t>
            </a:r>
            <a:endParaRPr/>
          </a:p>
        </p:txBody>
      </p:sp>
      <p:sp>
        <p:nvSpPr>
          <p:cNvPr id="319" name="Google Shape;319;p38"/>
          <p:cNvSpPr/>
          <p:nvPr/>
        </p:nvSpPr>
        <p:spPr>
          <a:xfrm>
            <a:off x="6367950" y="364457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Elevation </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sp>
        <p:nvSpPr>
          <p:cNvPr id="320" name="Google Shape;320;p38"/>
          <p:cNvSpPr/>
          <p:nvPr/>
        </p:nvSpPr>
        <p:spPr>
          <a:xfrm>
            <a:off x="4266750" y="364457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Plan</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sp>
        <p:nvSpPr>
          <p:cNvPr id="321" name="Google Shape;321;p38"/>
          <p:cNvSpPr/>
          <p:nvPr/>
        </p:nvSpPr>
        <p:spPr>
          <a:xfrm>
            <a:off x="5282750" y="364457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Section </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sp>
        <p:nvSpPr>
          <p:cNvPr id="322" name="Google Shape;322;p38"/>
          <p:cNvSpPr/>
          <p:nvPr/>
        </p:nvSpPr>
        <p:spPr>
          <a:xfrm>
            <a:off x="5278825" y="291187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Others </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pl/sec/elev</a:t>
            </a:r>
            <a:endParaRPr sz="1000"/>
          </a:p>
        </p:txBody>
      </p:sp>
      <p:pic>
        <p:nvPicPr>
          <p:cNvPr id="323" name="Google Shape;323;p38"/>
          <p:cNvPicPr preferRelativeResize="0"/>
          <p:nvPr/>
        </p:nvPicPr>
        <p:blipFill>
          <a:blip r:embed="rId3">
            <a:alphaModFix/>
          </a:blip>
          <a:stretch>
            <a:fillRect/>
          </a:stretch>
        </p:blipFill>
        <p:spPr>
          <a:xfrm>
            <a:off x="5081250" y="712925"/>
            <a:ext cx="1286701" cy="875476"/>
          </a:xfrm>
          <a:prstGeom prst="rect">
            <a:avLst/>
          </a:prstGeom>
          <a:noFill/>
          <a:ln>
            <a:noFill/>
          </a:ln>
        </p:spPr>
      </p:pic>
      <p:sp>
        <p:nvSpPr>
          <p:cNvPr id="324" name="Google Shape;324;p38"/>
          <p:cNvSpPr/>
          <p:nvPr/>
        </p:nvSpPr>
        <p:spPr>
          <a:xfrm>
            <a:off x="5620500" y="225748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a:off x="5179775" y="1636591"/>
            <a:ext cx="1089650" cy="572700"/>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Vgg16 latent space comp.</a:t>
            </a:r>
            <a:endParaRPr sz="900"/>
          </a:p>
        </p:txBody>
      </p:sp>
      <p:graphicFrame>
        <p:nvGraphicFramePr>
          <p:cNvPr id="326" name="Google Shape;326;p38"/>
          <p:cNvGraphicFramePr/>
          <p:nvPr/>
        </p:nvGraphicFramePr>
        <p:xfrm>
          <a:off x="4958900" y="4551850"/>
          <a:ext cx="3000000" cy="3000000"/>
        </p:xfrm>
        <a:graphic>
          <a:graphicData uri="http://schemas.openxmlformats.org/drawingml/2006/table">
            <a:tbl>
              <a:tblPr>
                <a:noFill/>
                <a:tableStyleId>{96E0C914-6727-416E-82AC-39BC843B14F6}</a:tableStyleId>
              </a:tblPr>
              <a:tblGrid>
                <a:gridCol w="382850"/>
                <a:gridCol w="382850"/>
                <a:gridCol w="382850"/>
                <a:gridCol w="382850"/>
              </a:tblGrid>
              <a:tr h="396200">
                <a:tc>
                  <a:txBody>
                    <a:bodyPr/>
                    <a:lstStyle/>
                    <a:p>
                      <a:pPr indent="0" lvl="0" marL="0" rtl="0" algn="l">
                        <a:spcBef>
                          <a:spcPts val="0"/>
                        </a:spcBef>
                        <a:spcAft>
                          <a:spcPts val="0"/>
                        </a:spcAft>
                        <a:buNone/>
                      </a:pPr>
                      <a:r>
                        <a:rPr lang="it"/>
                        <a:t>P.</a:t>
                      </a:r>
                      <a:endParaRPr/>
                    </a:p>
                  </a:txBody>
                  <a:tcPr marT="91425" marB="91425" marR="91425" marL="91425"/>
                </a:tc>
                <a:tc>
                  <a:txBody>
                    <a:bodyPr/>
                    <a:lstStyle/>
                    <a:p>
                      <a:pPr indent="0" lvl="0" marL="0" rtl="0" algn="l">
                        <a:spcBef>
                          <a:spcPts val="0"/>
                        </a:spcBef>
                        <a:spcAft>
                          <a:spcPts val="0"/>
                        </a:spcAft>
                        <a:buNone/>
                      </a:pPr>
                      <a:r>
                        <a:rPr lang="it"/>
                        <a:t>E.</a:t>
                      </a:r>
                      <a:endParaRPr/>
                    </a:p>
                  </a:txBody>
                  <a:tcPr marT="91425" marB="91425" marR="91425" marL="91425"/>
                </a:tc>
                <a:tc>
                  <a:txBody>
                    <a:bodyPr/>
                    <a:lstStyle/>
                    <a:p>
                      <a:pPr indent="0" lvl="0" marL="0" rtl="0" algn="l">
                        <a:spcBef>
                          <a:spcPts val="0"/>
                        </a:spcBef>
                        <a:spcAft>
                          <a:spcPts val="0"/>
                        </a:spcAft>
                        <a:buNone/>
                      </a:pPr>
                      <a:r>
                        <a:rPr lang="it"/>
                        <a:t>S.</a:t>
                      </a:r>
                      <a:endParaRPr/>
                    </a:p>
                  </a:txBody>
                  <a:tcPr marT="91425" marB="91425" marR="91425" marL="91425"/>
                </a:tc>
                <a:tc>
                  <a:txBody>
                    <a:bodyPr/>
                    <a:lstStyle/>
                    <a:p>
                      <a:pPr indent="0" lvl="0" marL="0" rtl="0" algn="l">
                        <a:spcBef>
                          <a:spcPts val="0"/>
                        </a:spcBef>
                        <a:spcAft>
                          <a:spcPts val="0"/>
                        </a:spcAft>
                        <a:buNone/>
                      </a:pPr>
                      <a:r>
                        <a:rPr lang="it"/>
                        <a:t>O.</a:t>
                      </a:r>
                      <a:endParaRPr/>
                    </a:p>
                  </a:txBody>
                  <a:tcPr marT="91425" marB="91425" marR="91425" marL="91425"/>
                </a:tc>
              </a:tr>
            </a:tbl>
          </a:graphicData>
        </a:graphic>
      </p:graphicFrame>
      <p:sp>
        <p:nvSpPr>
          <p:cNvPr id="327" name="Google Shape;327;p38"/>
          <p:cNvSpPr txBox="1"/>
          <p:nvPr/>
        </p:nvSpPr>
        <p:spPr>
          <a:xfrm>
            <a:off x="562750" y="3970250"/>
            <a:ext cx="123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P as plan</a:t>
            </a:r>
            <a:endParaRPr sz="1000">
              <a:solidFill>
                <a:schemeClr val="dk1"/>
              </a:solidFill>
            </a:endParaRPr>
          </a:p>
          <a:p>
            <a:pPr indent="0" lvl="0" marL="0" rtl="0" algn="l">
              <a:spcBef>
                <a:spcPts val="0"/>
              </a:spcBef>
              <a:spcAft>
                <a:spcPts val="0"/>
              </a:spcAft>
              <a:buNone/>
            </a:pPr>
            <a:r>
              <a:rPr lang="it" sz="1000">
                <a:solidFill>
                  <a:schemeClr val="dk1"/>
                </a:solidFill>
              </a:rPr>
              <a:t>E as elevation</a:t>
            </a:r>
            <a:endParaRPr sz="1000">
              <a:solidFill>
                <a:schemeClr val="dk1"/>
              </a:solidFill>
            </a:endParaRPr>
          </a:p>
          <a:p>
            <a:pPr indent="0" lvl="0" marL="0" rtl="0" algn="l">
              <a:spcBef>
                <a:spcPts val="0"/>
              </a:spcBef>
              <a:spcAft>
                <a:spcPts val="0"/>
              </a:spcAft>
              <a:buNone/>
            </a:pPr>
            <a:r>
              <a:rPr lang="it" sz="1000">
                <a:solidFill>
                  <a:schemeClr val="dk1"/>
                </a:solidFill>
              </a:rPr>
              <a:t>S as Section</a:t>
            </a:r>
            <a:endParaRPr sz="1000">
              <a:solidFill>
                <a:schemeClr val="dk1"/>
              </a:solidFill>
            </a:endParaRPr>
          </a:p>
          <a:p>
            <a:pPr indent="0" lvl="0" marL="0" rtl="0" algn="l">
              <a:spcBef>
                <a:spcPts val="0"/>
              </a:spcBef>
              <a:spcAft>
                <a:spcPts val="0"/>
              </a:spcAft>
              <a:buNone/>
            </a:pPr>
            <a:r>
              <a:rPr lang="it" sz="1000">
                <a:solidFill>
                  <a:schemeClr val="dk1"/>
                </a:solidFill>
              </a:rPr>
              <a:t>O as Other</a:t>
            </a:r>
            <a:endParaRPr sz="1000">
              <a:solidFill>
                <a:schemeClr val="dk1"/>
              </a:solidFill>
            </a:endParaRPr>
          </a:p>
        </p:txBody>
      </p:sp>
      <p:sp>
        <p:nvSpPr>
          <p:cNvPr id="328" name="Google Shape;328;p38"/>
          <p:cNvSpPr/>
          <p:nvPr/>
        </p:nvSpPr>
        <p:spPr>
          <a:xfrm>
            <a:off x="5620500" y="430776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5620500" y="340048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nvSpPr>
        <p:spPr>
          <a:xfrm>
            <a:off x="5747181" y="3235325"/>
            <a:ext cx="3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0</a:t>
            </a:r>
            <a:endParaRPr/>
          </a:p>
        </p:txBody>
      </p:sp>
      <p:sp>
        <p:nvSpPr>
          <p:cNvPr id="331" name="Google Shape;331;p38"/>
          <p:cNvSpPr txBox="1"/>
          <p:nvPr/>
        </p:nvSpPr>
        <p:spPr>
          <a:xfrm>
            <a:off x="486550" y="834350"/>
            <a:ext cx="298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Since 'Others' exclude the other classes and is the best classifiers, one strategy could be cascade topology.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result (4 LGMB Cascade/binary classifiers)</a:t>
            </a:r>
            <a:endParaRPr/>
          </a:p>
        </p:txBody>
      </p:sp>
      <p:sp>
        <p:nvSpPr>
          <p:cNvPr id="337" name="Google Shape;337;p39"/>
          <p:cNvSpPr txBox="1"/>
          <p:nvPr/>
        </p:nvSpPr>
        <p:spPr>
          <a:xfrm>
            <a:off x="3728525" y="3180875"/>
            <a:ext cx="4962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Courier New"/>
                <a:ea typeface="Courier New"/>
                <a:cs typeface="Courier New"/>
                <a:sym typeface="Courier New"/>
              </a:rPr>
              <a:t>                                  precision  recall  f1-score  support</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['Others']                            0.826   0.798     0.812  441.000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['Section']                           0.628   0.479     0.544  169.000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['Elevation']                         0.456   0.305     0.365  118.000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['Elevation', 'Section']              0.169   0.244     0.200   45.000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0.556   0.498     0.525  201.000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'Section']                   0.259   0.286     0.272   49.000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'Elevation']                 0.275   0.244     0.259   78.000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'Elevation', 'Section']      0.207   0.222     0.214   27.000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micro avg                             0.600   0.549     0.573 1128.000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macro avg                             0.225   0.205     0.213 1128.000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weighted avg                          0.606   0.549     0.573 1128.000</a:t>
            </a:r>
            <a:endParaRPr/>
          </a:p>
        </p:txBody>
      </p:sp>
      <p:sp>
        <p:nvSpPr>
          <p:cNvPr id="338" name="Google Shape;338;p39"/>
          <p:cNvSpPr txBox="1"/>
          <p:nvPr/>
        </p:nvSpPr>
        <p:spPr>
          <a:xfrm>
            <a:off x="159300" y="4319975"/>
            <a:ext cx="27834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it">
                <a:solidFill>
                  <a:srgbClr val="9E9E9E"/>
                </a:solidFill>
              </a:rPr>
              <a:t>       </a:t>
            </a:r>
            <a:r>
              <a:rPr lang="it">
                <a:solidFill>
                  <a:srgbClr val="9E9E9E"/>
                </a:solidFill>
              </a:rPr>
              <a:t>529 		(46.9%)</a:t>
            </a:r>
            <a:endParaRPr>
              <a:solidFill>
                <a:srgbClr val="9E9E9E"/>
              </a:solidFill>
            </a:endParaRPr>
          </a:p>
          <a:p>
            <a:pPr indent="0" lvl="0" marL="0" rtl="0" algn="l">
              <a:spcBef>
                <a:spcPts val="0"/>
              </a:spcBef>
              <a:spcAft>
                <a:spcPts val="0"/>
              </a:spcAft>
              <a:buNone/>
            </a:pPr>
            <a:r>
              <a:rPr lang="it"/>
              <a:t>Tot errate 509 su 1128 (45.1%)</a:t>
            </a:r>
            <a:endParaRPr/>
          </a:p>
        </p:txBody>
      </p:sp>
      <p:pic>
        <p:nvPicPr>
          <p:cNvPr id="339" name="Google Shape;339;p39" title="Chart"/>
          <p:cNvPicPr preferRelativeResize="0"/>
          <p:nvPr/>
        </p:nvPicPr>
        <p:blipFill>
          <a:blip r:embed="rId3">
            <a:alphaModFix/>
          </a:blip>
          <a:stretch>
            <a:fillRect/>
          </a:stretch>
        </p:blipFill>
        <p:spPr>
          <a:xfrm>
            <a:off x="152400" y="1170125"/>
            <a:ext cx="3423726" cy="2117004"/>
          </a:xfrm>
          <a:prstGeom prst="rect">
            <a:avLst/>
          </a:prstGeom>
          <a:noFill/>
          <a:ln>
            <a:noFill/>
          </a:ln>
        </p:spPr>
      </p:pic>
      <p:pic>
        <p:nvPicPr>
          <p:cNvPr id="340" name="Google Shape;340;p39"/>
          <p:cNvPicPr preferRelativeResize="0"/>
          <p:nvPr/>
        </p:nvPicPr>
        <p:blipFill>
          <a:blip r:embed="rId4">
            <a:alphaModFix/>
          </a:blip>
          <a:stretch>
            <a:fillRect/>
          </a:stretch>
        </p:blipFill>
        <p:spPr>
          <a:xfrm>
            <a:off x="6139575" y="943075"/>
            <a:ext cx="1931025" cy="22378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4999"/>
              <a:buFont typeface="Arial"/>
              <a:buNone/>
            </a:pPr>
            <a:r>
              <a:rPr lang="it"/>
              <a:t>Use Cascade with new head</a:t>
            </a:r>
            <a:endParaRPr sz="1466"/>
          </a:p>
        </p:txBody>
      </p:sp>
      <p:sp>
        <p:nvSpPr>
          <p:cNvPr id="346" name="Google Shape;346;p40"/>
          <p:cNvSpPr/>
          <p:nvPr/>
        </p:nvSpPr>
        <p:spPr>
          <a:xfrm>
            <a:off x="4850850" y="2196775"/>
            <a:ext cx="3412200" cy="2124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t>Model (4 LGMB)</a:t>
            </a:r>
            <a:endParaRPr/>
          </a:p>
        </p:txBody>
      </p:sp>
      <p:sp>
        <p:nvSpPr>
          <p:cNvPr id="347" name="Google Shape;347;p40"/>
          <p:cNvSpPr/>
          <p:nvPr/>
        </p:nvSpPr>
        <p:spPr>
          <a:xfrm>
            <a:off x="7136950" y="333977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Elevation </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sp>
        <p:nvSpPr>
          <p:cNvPr id="348" name="Google Shape;348;p40"/>
          <p:cNvSpPr/>
          <p:nvPr/>
        </p:nvSpPr>
        <p:spPr>
          <a:xfrm>
            <a:off x="5104950" y="333977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Plan</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sp>
        <p:nvSpPr>
          <p:cNvPr id="349" name="Google Shape;349;p40"/>
          <p:cNvSpPr/>
          <p:nvPr/>
        </p:nvSpPr>
        <p:spPr>
          <a:xfrm>
            <a:off x="6120950" y="333977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Section </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sp>
        <p:nvSpPr>
          <p:cNvPr id="350" name="Google Shape;350;p40"/>
          <p:cNvSpPr/>
          <p:nvPr/>
        </p:nvSpPr>
        <p:spPr>
          <a:xfrm>
            <a:off x="6109650" y="259932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Others </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pl/sec/elev</a:t>
            </a:r>
            <a:endParaRPr sz="1000"/>
          </a:p>
        </p:txBody>
      </p:sp>
      <p:pic>
        <p:nvPicPr>
          <p:cNvPr id="351" name="Google Shape;351;p40"/>
          <p:cNvPicPr preferRelativeResize="0"/>
          <p:nvPr/>
        </p:nvPicPr>
        <p:blipFill>
          <a:blip r:embed="rId3">
            <a:alphaModFix/>
          </a:blip>
          <a:stretch>
            <a:fillRect/>
          </a:stretch>
        </p:blipFill>
        <p:spPr>
          <a:xfrm>
            <a:off x="5919450" y="408125"/>
            <a:ext cx="1286701" cy="875476"/>
          </a:xfrm>
          <a:prstGeom prst="rect">
            <a:avLst/>
          </a:prstGeom>
          <a:noFill/>
          <a:ln>
            <a:noFill/>
          </a:ln>
        </p:spPr>
      </p:pic>
      <p:sp>
        <p:nvSpPr>
          <p:cNvPr id="352" name="Google Shape;352;p40"/>
          <p:cNvSpPr/>
          <p:nvPr/>
        </p:nvSpPr>
        <p:spPr>
          <a:xfrm>
            <a:off x="6458700" y="195268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p:nvPr/>
        </p:nvSpPr>
        <p:spPr>
          <a:xfrm>
            <a:off x="6017975" y="1331791"/>
            <a:ext cx="1089650" cy="572700"/>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Vgg16 latent space comp.</a:t>
            </a:r>
            <a:endParaRPr sz="900"/>
          </a:p>
        </p:txBody>
      </p:sp>
      <p:graphicFrame>
        <p:nvGraphicFramePr>
          <p:cNvPr id="354" name="Google Shape;354;p40"/>
          <p:cNvGraphicFramePr/>
          <p:nvPr/>
        </p:nvGraphicFramePr>
        <p:xfrm>
          <a:off x="5797100" y="4628050"/>
          <a:ext cx="3000000" cy="3000000"/>
        </p:xfrm>
        <a:graphic>
          <a:graphicData uri="http://schemas.openxmlformats.org/drawingml/2006/table">
            <a:tbl>
              <a:tblPr>
                <a:noFill/>
                <a:tableStyleId>{96E0C914-6727-416E-82AC-39BC843B14F6}</a:tableStyleId>
              </a:tblPr>
              <a:tblGrid>
                <a:gridCol w="382850"/>
                <a:gridCol w="382850"/>
                <a:gridCol w="382850"/>
                <a:gridCol w="382850"/>
              </a:tblGrid>
              <a:tr h="396200">
                <a:tc>
                  <a:txBody>
                    <a:bodyPr/>
                    <a:lstStyle/>
                    <a:p>
                      <a:pPr indent="0" lvl="0" marL="0" rtl="0" algn="l">
                        <a:spcBef>
                          <a:spcPts val="0"/>
                        </a:spcBef>
                        <a:spcAft>
                          <a:spcPts val="0"/>
                        </a:spcAft>
                        <a:buNone/>
                      </a:pPr>
                      <a:r>
                        <a:rPr lang="it"/>
                        <a:t>P.</a:t>
                      </a:r>
                      <a:endParaRPr/>
                    </a:p>
                  </a:txBody>
                  <a:tcPr marT="91425" marB="91425" marR="91425" marL="91425"/>
                </a:tc>
                <a:tc>
                  <a:txBody>
                    <a:bodyPr/>
                    <a:lstStyle/>
                    <a:p>
                      <a:pPr indent="0" lvl="0" marL="0" rtl="0" algn="l">
                        <a:spcBef>
                          <a:spcPts val="0"/>
                        </a:spcBef>
                        <a:spcAft>
                          <a:spcPts val="0"/>
                        </a:spcAft>
                        <a:buNone/>
                      </a:pPr>
                      <a:r>
                        <a:rPr lang="it"/>
                        <a:t>E.</a:t>
                      </a:r>
                      <a:endParaRPr/>
                    </a:p>
                  </a:txBody>
                  <a:tcPr marT="91425" marB="91425" marR="91425" marL="91425"/>
                </a:tc>
                <a:tc>
                  <a:txBody>
                    <a:bodyPr/>
                    <a:lstStyle/>
                    <a:p>
                      <a:pPr indent="0" lvl="0" marL="0" rtl="0" algn="l">
                        <a:spcBef>
                          <a:spcPts val="0"/>
                        </a:spcBef>
                        <a:spcAft>
                          <a:spcPts val="0"/>
                        </a:spcAft>
                        <a:buNone/>
                      </a:pPr>
                      <a:r>
                        <a:rPr lang="it"/>
                        <a:t>S.</a:t>
                      </a:r>
                      <a:endParaRPr/>
                    </a:p>
                  </a:txBody>
                  <a:tcPr marT="91425" marB="91425" marR="91425" marL="91425"/>
                </a:tc>
                <a:tc>
                  <a:txBody>
                    <a:bodyPr/>
                    <a:lstStyle/>
                    <a:p>
                      <a:pPr indent="0" lvl="0" marL="0" rtl="0" algn="l">
                        <a:spcBef>
                          <a:spcPts val="0"/>
                        </a:spcBef>
                        <a:spcAft>
                          <a:spcPts val="0"/>
                        </a:spcAft>
                        <a:buNone/>
                      </a:pPr>
                      <a:r>
                        <a:rPr lang="it"/>
                        <a:t>O.</a:t>
                      </a:r>
                      <a:endParaRPr/>
                    </a:p>
                  </a:txBody>
                  <a:tcPr marT="91425" marB="91425" marR="91425" marL="91425"/>
                </a:tc>
              </a:tr>
            </a:tbl>
          </a:graphicData>
        </a:graphic>
      </p:graphicFrame>
      <p:sp>
        <p:nvSpPr>
          <p:cNvPr id="355" name="Google Shape;355;p40"/>
          <p:cNvSpPr txBox="1"/>
          <p:nvPr/>
        </p:nvSpPr>
        <p:spPr>
          <a:xfrm>
            <a:off x="562750" y="3970250"/>
            <a:ext cx="123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P as plan</a:t>
            </a:r>
            <a:endParaRPr sz="1000">
              <a:solidFill>
                <a:schemeClr val="dk1"/>
              </a:solidFill>
            </a:endParaRPr>
          </a:p>
          <a:p>
            <a:pPr indent="0" lvl="0" marL="0" rtl="0" algn="l">
              <a:spcBef>
                <a:spcPts val="0"/>
              </a:spcBef>
              <a:spcAft>
                <a:spcPts val="0"/>
              </a:spcAft>
              <a:buNone/>
            </a:pPr>
            <a:r>
              <a:rPr lang="it" sz="1000">
                <a:solidFill>
                  <a:schemeClr val="dk1"/>
                </a:solidFill>
              </a:rPr>
              <a:t>E as elevation</a:t>
            </a:r>
            <a:endParaRPr sz="1000">
              <a:solidFill>
                <a:schemeClr val="dk1"/>
              </a:solidFill>
            </a:endParaRPr>
          </a:p>
          <a:p>
            <a:pPr indent="0" lvl="0" marL="0" rtl="0" algn="l">
              <a:spcBef>
                <a:spcPts val="0"/>
              </a:spcBef>
              <a:spcAft>
                <a:spcPts val="0"/>
              </a:spcAft>
              <a:buNone/>
            </a:pPr>
            <a:r>
              <a:rPr lang="it" sz="1000">
                <a:solidFill>
                  <a:schemeClr val="dk1"/>
                </a:solidFill>
              </a:rPr>
              <a:t>S as Section</a:t>
            </a:r>
            <a:endParaRPr sz="1000">
              <a:solidFill>
                <a:schemeClr val="dk1"/>
              </a:solidFill>
            </a:endParaRPr>
          </a:p>
          <a:p>
            <a:pPr indent="0" lvl="0" marL="0" rtl="0" algn="l">
              <a:spcBef>
                <a:spcPts val="0"/>
              </a:spcBef>
              <a:spcAft>
                <a:spcPts val="0"/>
              </a:spcAft>
              <a:buNone/>
            </a:pPr>
            <a:r>
              <a:rPr lang="it" sz="1000">
                <a:solidFill>
                  <a:schemeClr val="dk1"/>
                </a:solidFill>
              </a:rPr>
              <a:t>O as Other</a:t>
            </a:r>
            <a:endParaRPr sz="1000">
              <a:solidFill>
                <a:schemeClr val="dk1"/>
              </a:solidFill>
            </a:endParaRPr>
          </a:p>
        </p:txBody>
      </p:sp>
      <p:sp>
        <p:nvSpPr>
          <p:cNvPr id="356" name="Google Shape;356;p40"/>
          <p:cNvSpPr/>
          <p:nvPr/>
        </p:nvSpPr>
        <p:spPr>
          <a:xfrm>
            <a:off x="6458700" y="438396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0"/>
          <p:cNvSpPr/>
          <p:nvPr/>
        </p:nvSpPr>
        <p:spPr>
          <a:xfrm>
            <a:off x="6458700" y="309568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txBox="1"/>
          <p:nvPr/>
        </p:nvSpPr>
        <p:spPr>
          <a:xfrm>
            <a:off x="6585381" y="2930525"/>
            <a:ext cx="3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0</a:t>
            </a:r>
            <a:endParaRPr/>
          </a:p>
        </p:txBody>
      </p:sp>
      <p:sp>
        <p:nvSpPr>
          <p:cNvPr id="359" name="Google Shape;359;p40"/>
          <p:cNvSpPr txBox="1"/>
          <p:nvPr/>
        </p:nvSpPr>
        <p:spPr>
          <a:xfrm>
            <a:off x="486550" y="834350"/>
            <a:ext cx="298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Variation: cascade classifiers where second binary classification </a:t>
            </a:r>
            <a:r>
              <a:rPr lang="it"/>
              <a:t>layers</a:t>
            </a:r>
            <a:r>
              <a:rPr lang="it"/>
              <a:t> output probability that is the input for new head. </a:t>
            </a:r>
            <a:endParaRPr/>
          </a:p>
        </p:txBody>
      </p:sp>
      <p:sp>
        <p:nvSpPr>
          <p:cNvPr id="360" name="Google Shape;360;p40"/>
          <p:cNvSpPr/>
          <p:nvPr/>
        </p:nvSpPr>
        <p:spPr>
          <a:xfrm>
            <a:off x="5159050" y="3948675"/>
            <a:ext cx="2937900" cy="2739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800"/>
              <a:t>New head (dense layer)</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Use of new head</a:t>
            </a:r>
            <a:r>
              <a:rPr lang="it"/>
              <a:t> (4 LGMB Cascade/binary classifiers)</a:t>
            </a:r>
            <a:endParaRPr/>
          </a:p>
        </p:txBody>
      </p:sp>
      <p:sp>
        <p:nvSpPr>
          <p:cNvPr id="366" name="Google Shape;366;p41"/>
          <p:cNvSpPr txBox="1"/>
          <p:nvPr/>
        </p:nvSpPr>
        <p:spPr>
          <a:xfrm>
            <a:off x="3728525" y="3180875"/>
            <a:ext cx="4962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Courier New"/>
                <a:ea typeface="Courier New"/>
                <a:cs typeface="Courier New"/>
                <a:sym typeface="Courier New"/>
              </a:rPr>
              <a:t>                          </a:t>
            </a:r>
            <a:r>
              <a:rPr lang="it" sz="800">
                <a:latin typeface="Courier New"/>
                <a:ea typeface="Courier New"/>
                <a:cs typeface="Courier New"/>
                <a:sym typeface="Courier New"/>
              </a:rPr>
              <a:t>        precision  recall  f1-score  support</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['Others']                            0.836   0.800     0.818  441.000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['Section']                           0.592   0.515     0.551  169.000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['Elevation']                         0.444   0.339     0.385  118.000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['Elevation', 'Section']              0.141   0.200     0.165   45.000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0.561   0.502     0.530  201.000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'Section']                   0.226   0.286     0.252   49.000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'Elevation']                 0.286   0.282     0.284   78.000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['Plan', 'Elevation', 'Section']      0.125   0.074     0.093   27.000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micro avg                             0.594   0.557     0.575 1128.000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macro avg                             0.214   0.200     0.205 1128.000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weighted avg                          0.600   0.557     0.576 1128.000</a:t>
            </a:r>
            <a:endParaRPr sz="800">
              <a:latin typeface="Courier New"/>
              <a:ea typeface="Courier New"/>
              <a:cs typeface="Courier New"/>
              <a:sym typeface="Courier New"/>
            </a:endParaRPr>
          </a:p>
        </p:txBody>
      </p:sp>
      <p:sp>
        <p:nvSpPr>
          <p:cNvPr id="367" name="Google Shape;367;p41"/>
          <p:cNvSpPr txBox="1"/>
          <p:nvPr/>
        </p:nvSpPr>
        <p:spPr>
          <a:xfrm>
            <a:off x="152400" y="3953725"/>
            <a:ext cx="2783400" cy="9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D9D9D9"/>
                </a:solidFill>
              </a:rPr>
              <a:t>Parallel   </a:t>
            </a:r>
            <a:r>
              <a:rPr lang="it">
                <a:solidFill>
                  <a:srgbClr val="D9D9D9"/>
                </a:solidFill>
              </a:rPr>
              <a:t> 529 		(46.9%)</a:t>
            </a:r>
            <a:r>
              <a:rPr lang="it">
                <a:solidFill>
                  <a:srgbClr val="D9D9D9"/>
                </a:solidFill>
              </a:rPr>
              <a:t> </a:t>
            </a:r>
            <a:r>
              <a:rPr lang="it"/>
              <a:t> </a:t>
            </a:r>
            <a:r>
              <a:rPr lang="it">
                <a:solidFill>
                  <a:srgbClr val="9E9E9E"/>
                </a:solidFill>
              </a:rPr>
              <a:t>Cascade  </a:t>
            </a:r>
            <a:r>
              <a:rPr lang="it">
                <a:solidFill>
                  <a:srgbClr val="9E9E9E"/>
                </a:solidFill>
              </a:rPr>
              <a:t>509 		(45.1%)</a:t>
            </a:r>
            <a:endParaRPr>
              <a:solidFill>
                <a:srgbClr val="9E9E9E"/>
              </a:solidFill>
            </a:endParaRPr>
          </a:p>
          <a:p>
            <a:pPr indent="0" lvl="0" marL="0" rtl="0" algn="l">
              <a:spcBef>
                <a:spcPts val="0"/>
              </a:spcBef>
              <a:spcAft>
                <a:spcPts val="0"/>
              </a:spcAft>
              <a:buNone/>
            </a:pPr>
            <a:r>
              <a:rPr lang="it"/>
              <a:t>Tot errate 500 su 1128 (44.3%)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D5D5D5"/>
              </a:solidFill>
              <a:highlight>
                <a:srgbClr val="383838"/>
              </a:highlight>
              <a:latin typeface="Courier New"/>
              <a:ea typeface="Courier New"/>
              <a:cs typeface="Courier New"/>
              <a:sym typeface="Courier New"/>
            </a:endParaRPr>
          </a:p>
        </p:txBody>
      </p:sp>
      <p:pic>
        <p:nvPicPr>
          <p:cNvPr id="368" name="Google Shape;368;p41" title="Chart"/>
          <p:cNvPicPr preferRelativeResize="0"/>
          <p:nvPr/>
        </p:nvPicPr>
        <p:blipFill>
          <a:blip r:embed="rId3">
            <a:alphaModFix/>
          </a:blip>
          <a:stretch>
            <a:fillRect/>
          </a:stretch>
        </p:blipFill>
        <p:spPr>
          <a:xfrm>
            <a:off x="152400" y="1170125"/>
            <a:ext cx="3423726" cy="2117004"/>
          </a:xfrm>
          <a:prstGeom prst="rect">
            <a:avLst/>
          </a:prstGeom>
          <a:noFill/>
          <a:ln>
            <a:noFill/>
          </a:ln>
        </p:spPr>
      </p:pic>
      <p:pic>
        <p:nvPicPr>
          <p:cNvPr id="369" name="Google Shape;369;p41"/>
          <p:cNvPicPr preferRelativeResize="0"/>
          <p:nvPr/>
        </p:nvPicPr>
        <p:blipFill>
          <a:blip r:embed="rId4">
            <a:alphaModFix/>
          </a:blip>
          <a:stretch>
            <a:fillRect/>
          </a:stretch>
        </p:blipFill>
        <p:spPr>
          <a:xfrm>
            <a:off x="6350910" y="1017725"/>
            <a:ext cx="1780439" cy="21631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it"/>
              <a:t>Shared Label Studio installation</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Activities:</a:t>
            </a:r>
            <a:endParaRPr/>
          </a:p>
          <a:p>
            <a:pPr indent="-342900" lvl="0" marL="457200" rtl="0" algn="l">
              <a:spcBef>
                <a:spcPts val="1200"/>
              </a:spcBef>
              <a:spcAft>
                <a:spcPts val="0"/>
              </a:spcAft>
              <a:buSzPts val="1800"/>
              <a:buChar char="●"/>
            </a:pPr>
            <a:r>
              <a:rPr lang="it"/>
              <a:t>VM requested to ISTC Internal Services</a:t>
            </a:r>
            <a:endParaRPr/>
          </a:p>
          <a:p>
            <a:pPr indent="-342900" lvl="0" marL="457200" rtl="0" algn="l">
              <a:spcBef>
                <a:spcPts val="0"/>
              </a:spcBef>
              <a:spcAft>
                <a:spcPts val="0"/>
              </a:spcAft>
              <a:buSzPts val="1800"/>
              <a:buChar char="●"/>
            </a:pPr>
            <a:r>
              <a:rPr lang="it"/>
              <a:t>Label Studio installation and configuration</a:t>
            </a:r>
            <a:endParaRPr/>
          </a:p>
          <a:p>
            <a:pPr indent="-342900" lvl="0" marL="457200" rtl="0" algn="l">
              <a:spcBef>
                <a:spcPts val="0"/>
              </a:spcBef>
              <a:spcAft>
                <a:spcPts val="0"/>
              </a:spcAft>
              <a:buSzPts val="1800"/>
              <a:buChar char="●"/>
            </a:pPr>
            <a:r>
              <a:rPr lang="it"/>
              <a:t>Initial data load (images and related labels)</a:t>
            </a:r>
            <a:endParaRPr/>
          </a:p>
          <a:p>
            <a:pPr indent="-342900" lvl="0" marL="457200" rtl="0" algn="l">
              <a:spcBef>
                <a:spcPts val="0"/>
              </a:spcBef>
              <a:spcAft>
                <a:spcPts val="0"/>
              </a:spcAft>
              <a:buSzPts val="1800"/>
              <a:buChar char="●"/>
            </a:pPr>
            <a:r>
              <a:rPr lang="it"/>
              <a:t>Internet proxy configuration</a:t>
            </a:r>
            <a:endParaRPr/>
          </a:p>
          <a:p>
            <a:pPr indent="-342900" lvl="0" marL="457200" rtl="0" algn="l">
              <a:spcBef>
                <a:spcPts val="0"/>
              </a:spcBef>
              <a:spcAft>
                <a:spcPts val="0"/>
              </a:spcAft>
              <a:buSzPts val="1800"/>
              <a:buChar char="●"/>
            </a:pPr>
            <a:r>
              <a:rPr lang="it"/>
              <a:t>SSL self generated certificate installation</a:t>
            </a:r>
            <a:endParaRPr/>
          </a:p>
          <a:p>
            <a:pPr indent="-342900" lvl="0" marL="457200" rtl="0" algn="l">
              <a:spcBef>
                <a:spcPts val="0"/>
              </a:spcBef>
              <a:spcAft>
                <a:spcPts val="0"/>
              </a:spcAft>
              <a:buSzPts val="1800"/>
              <a:buChar char="●"/>
            </a:pPr>
            <a:r>
              <a:rPr lang="it"/>
              <a:t>Review data set labels (by domain experts)</a:t>
            </a:r>
            <a:endParaRPr i="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4999"/>
              <a:buFont typeface="Arial"/>
              <a:buNone/>
            </a:pPr>
            <a:r>
              <a:rPr lang="it"/>
              <a:t>Use VGG16 new head</a:t>
            </a:r>
            <a:endParaRPr sz="1466"/>
          </a:p>
        </p:txBody>
      </p:sp>
      <p:sp>
        <p:nvSpPr>
          <p:cNvPr id="375" name="Google Shape;375;p42"/>
          <p:cNvSpPr/>
          <p:nvPr/>
        </p:nvSpPr>
        <p:spPr>
          <a:xfrm>
            <a:off x="4826925" y="2211150"/>
            <a:ext cx="3499500" cy="1759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t>Model (new vgg16 head)</a:t>
            </a:r>
            <a:endParaRPr/>
          </a:p>
        </p:txBody>
      </p:sp>
      <p:pic>
        <p:nvPicPr>
          <p:cNvPr id="376" name="Google Shape;376;p42"/>
          <p:cNvPicPr preferRelativeResize="0"/>
          <p:nvPr/>
        </p:nvPicPr>
        <p:blipFill>
          <a:blip r:embed="rId3">
            <a:alphaModFix/>
          </a:blip>
          <a:stretch>
            <a:fillRect/>
          </a:stretch>
        </p:blipFill>
        <p:spPr>
          <a:xfrm>
            <a:off x="5919450" y="408125"/>
            <a:ext cx="1286701" cy="875476"/>
          </a:xfrm>
          <a:prstGeom prst="rect">
            <a:avLst/>
          </a:prstGeom>
          <a:noFill/>
          <a:ln>
            <a:noFill/>
          </a:ln>
        </p:spPr>
      </p:pic>
      <p:sp>
        <p:nvSpPr>
          <p:cNvPr id="377" name="Google Shape;377;p42"/>
          <p:cNvSpPr/>
          <p:nvPr/>
        </p:nvSpPr>
        <p:spPr>
          <a:xfrm>
            <a:off x="6458700" y="195268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a:off x="6017975" y="1331791"/>
            <a:ext cx="1089650" cy="572700"/>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Vgg16 latent space comp.</a:t>
            </a:r>
            <a:endParaRPr sz="900"/>
          </a:p>
        </p:txBody>
      </p:sp>
      <p:graphicFrame>
        <p:nvGraphicFramePr>
          <p:cNvPr id="379" name="Google Shape;379;p42"/>
          <p:cNvGraphicFramePr/>
          <p:nvPr/>
        </p:nvGraphicFramePr>
        <p:xfrm>
          <a:off x="5720900" y="4247050"/>
          <a:ext cx="3000000" cy="3000000"/>
        </p:xfrm>
        <a:graphic>
          <a:graphicData uri="http://schemas.openxmlformats.org/drawingml/2006/table">
            <a:tbl>
              <a:tblPr>
                <a:noFill/>
                <a:tableStyleId>{96E0C914-6727-416E-82AC-39BC843B14F6}</a:tableStyleId>
              </a:tblPr>
              <a:tblGrid>
                <a:gridCol w="382850"/>
                <a:gridCol w="382850"/>
                <a:gridCol w="382850"/>
                <a:gridCol w="382850"/>
              </a:tblGrid>
              <a:tr h="396200">
                <a:tc>
                  <a:txBody>
                    <a:bodyPr/>
                    <a:lstStyle/>
                    <a:p>
                      <a:pPr indent="0" lvl="0" marL="0" rtl="0" algn="l">
                        <a:spcBef>
                          <a:spcPts val="0"/>
                        </a:spcBef>
                        <a:spcAft>
                          <a:spcPts val="0"/>
                        </a:spcAft>
                        <a:buNone/>
                      </a:pPr>
                      <a:r>
                        <a:rPr lang="it"/>
                        <a:t>P.</a:t>
                      </a:r>
                      <a:endParaRPr/>
                    </a:p>
                  </a:txBody>
                  <a:tcPr marT="91425" marB="91425" marR="91425" marL="91425"/>
                </a:tc>
                <a:tc>
                  <a:txBody>
                    <a:bodyPr/>
                    <a:lstStyle/>
                    <a:p>
                      <a:pPr indent="0" lvl="0" marL="0" rtl="0" algn="l">
                        <a:spcBef>
                          <a:spcPts val="0"/>
                        </a:spcBef>
                        <a:spcAft>
                          <a:spcPts val="0"/>
                        </a:spcAft>
                        <a:buNone/>
                      </a:pPr>
                      <a:r>
                        <a:rPr lang="it"/>
                        <a:t>E.</a:t>
                      </a:r>
                      <a:endParaRPr/>
                    </a:p>
                  </a:txBody>
                  <a:tcPr marT="91425" marB="91425" marR="91425" marL="91425"/>
                </a:tc>
                <a:tc>
                  <a:txBody>
                    <a:bodyPr/>
                    <a:lstStyle/>
                    <a:p>
                      <a:pPr indent="0" lvl="0" marL="0" rtl="0" algn="l">
                        <a:spcBef>
                          <a:spcPts val="0"/>
                        </a:spcBef>
                        <a:spcAft>
                          <a:spcPts val="0"/>
                        </a:spcAft>
                        <a:buNone/>
                      </a:pPr>
                      <a:r>
                        <a:rPr lang="it"/>
                        <a:t>S.</a:t>
                      </a:r>
                      <a:endParaRPr/>
                    </a:p>
                  </a:txBody>
                  <a:tcPr marT="91425" marB="91425" marR="91425" marL="91425"/>
                </a:tc>
                <a:tc>
                  <a:txBody>
                    <a:bodyPr/>
                    <a:lstStyle/>
                    <a:p>
                      <a:pPr indent="0" lvl="0" marL="0" rtl="0" algn="l">
                        <a:spcBef>
                          <a:spcPts val="0"/>
                        </a:spcBef>
                        <a:spcAft>
                          <a:spcPts val="0"/>
                        </a:spcAft>
                        <a:buNone/>
                      </a:pPr>
                      <a:r>
                        <a:rPr lang="it"/>
                        <a:t>O.</a:t>
                      </a:r>
                      <a:endParaRPr/>
                    </a:p>
                  </a:txBody>
                  <a:tcPr marT="91425" marB="91425" marR="91425" marL="91425"/>
                </a:tc>
              </a:tr>
            </a:tbl>
          </a:graphicData>
        </a:graphic>
      </p:graphicFrame>
      <p:sp>
        <p:nvSpPr>
          <p:cNvPr id="380" name="Google Shape;380;p42"/>
          <p:cNvSpPr txBox="1"/>
          <p:nvPr/>
        </p:nvSpPr>
        <p:spPr>
          <a:xfrm>
            <a:off x="562750" y="3970250"/>
            <a:ext cx="123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P as plan</a:t>
            </a:r>
            <a:endParaRPr sz="1000">
              <a:solidFill>
                <a:schemeClr val="dk1"/>
              </a:solidFill>
            </a:endParaRPr>
          </a:p>
          <a:p>
            <a:pPr indent="0" lvl="0" marL="0" rtl="0" algn="l">
              <a:spcBef>
                <a:spcPts val="0"/>
              </a:spcBef>
              <a:spcAft>
                <a:spcPts val="0"/>
              </a:spcAft>
              <a:buNone/>
            </a:pPr>
            <a:r>
              <a:rPr lang="it" sz="1000">
                <a:solidFill>
                  <a:schemeClr val="dk1"/>
                </a:solidFill>
              </a:rPr>
              <a:t>E as elevation</a:t>
            </a:r>
            <a:endParaRPr sz="1000">
              <a:solidFill>
                <a:schemeClr val="dk1"/>
              </a:solidFill>
            </a:endParaRPr>
          </a:p>
          <a:p>
            <a:pPr indent="0" lvl="0" marL="0" rtl="0" algn="l">
              <a:spcBef>
                <a:spcPts val="0"/>
              </a:spcBef>
              <a:spcAft>
                <a:spcPts val="0"/>
              </a:spcAft>
              <a:buNone/>
            </a:pPr>
            <a:r>
              <a:rPr lang="it" sz="1000">
                <a:solidFill>
                  <a:schemeClr val="dk1"/>
                </a:solidFill>
              </a:rPr>
              <a:t>S as Section</a:t>
            </a:r>
            <a:endParaRPr sz="1000">
              <a:solidFill>
                <a:schemeClr val="dk1"/>
              </a:solidFill>
            </a:endParaRPr>
          </a:p>
          <a:p>
            <a:pPr indent="0" lvl="0" marL="0" rtl="0" algn="l">
              <a:spcBef>
                <a:spcPts val="0"/>
              </a:spcBef>
              <a:spcAft>
                <a:spcPts val="0"/>
              </a:spcAft>
              <a:buNone/>
            </a:pPr>
            <a:r>
              <a:rPr lang="it" sz="1000">
                <a:solidFill>
                  <a:schemeClr val="dk1"/>
                </a:solidFill>
              </a:rPr>
              <a:t>O as Other</a:t>
            </a:r>
            <a:endParaRPr sz="1000">
              <a:solidFill>
                <a:schemeClr val="dk1"/>
              </a:solidFill>
            </a:endParaRPr>
          </a:p>
        </p:txBody>
      </p:sp>
      <p:sp>
        <p:nvSpPr>
          <p:cNvPr id="381" name="Google Shape;381;p42"/>
          <p:cNvSpPr/>
          <p:nvPr/>
        </p:nvSpPr>
        <p:spPr>
          <a:xfrm>
            <a:off x="6382500" y="400296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2"/>
          <p:cNvSpPr txBox="1"/>
          <p:nvPr/>
        </p:nvSpPr>
        <p:spPr>
          <a:xfrm>
            <a:off x="486550" y="1443950"/>
            <a:ext cx="2982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Performance are not so good, next steps are:</a:t>
            </a:r>
            <a:endParaRPr/>
          </a:p>
          <a:p>
            <a:pPr indent="-317500" lvl="0" marL="457200" rtl="0" algn="l">
              <a:spcBef>
                <a:spcPts val="0"/>
              </a:spcBef>
              <a:spcAft>
                <a:spcPts val="0"/>
              </a:spcAft>
              <a:buSzPts val="1400"/>
              <a:buAutoNum type="arabicPeriod"/>
            </a:pPr>
            <a:r>
              <a:rPr lang="it"/>
              <a:t>new model</a:t>
            </a:r>
            <a:endParaRPr/>
          </a:p>
          <a:p>
            <a:pPr indent="-317500" lvl="0" marL="457200" rtl="0" algn="l">
              <a:spcBef>
                <a:spcPts val="0"/>
              </a:spcBef>
              <a:spcAft>
                <a:spcPts val="0"/>
              </a:spcAft>
              <a:buSzPts val="1400"/>
              <a:buAutoNum type="arabicPeriod"/>
            </a:pPr>
            <a:r>
              <a:rPr lang="it"/>
              <a:t>errors </a:t>
            </a:r>
            <a:r>
              <a:rPr lang="it"/>
              <a:t>analysis</a:t>
            </a:r>
            <a:endParaRPr/>
          </a:p>
        </p:txBody>
      </p:sp>
      <p:sp>
        <p:nvSpPr>
          <p:cNvPr id="383" name="Google Shape;383;p42"/>
          <p:cNvSpPr/>
          <p:nvPr/>
        </p:nvSpPr>
        <p:spPr>
          <a:xfrm>
            <a:off x="5126500" y="2571750"/>
            <a:ext cx="2937900" cy="2739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800"/>
              <a:t>4096 Dense layer</a:t>
            </a:r>
            <a:endParaRPr sz="800"/>
          </a:p>
        </p:txBody>
      </p:sp>
      <p:sp>
        <p:nvSpPr>
          <p:cNvPr id="384" name="Google Shape;384;p42"/>
          <p:cNvSpPr/>
          <p:nvPr/>
        </p:nvSpPr>
        <p:spPr>
          <a:xfrm>
            <a:off x="5126500" y="3085825"/>
            <a:ext cx="2937900" cy="2739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800"/>
              <a:t>4096 Dense layer</a:t>
            </a:r>
            <a:endParaRPr sz="800"/>
          </a:p>
        </p:txBody>
      </p:sp>
      <p:sp>
        <p:nvSpPr>
          <p:cNvPr id="385" name="Google Shape;385;p42"/>
          <p:cNvSpPr/>
          <p:nvPr/>
        </p:nvSpPr>
        <p:spPr>
          <a:xfrm>
            <a:off x="5820450" y="3622875"/>
            <a:ext cx="1332300" cy="2739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sz="800"/>
              <a:t>4 Dense layer</a:t>
            </a:r>
            <a:endParaRPr sz="800"/>
          </a:p>
        </p:txBody>
      </p:sp>
      <p:sp>
        <p:nvSpPr>
          <p:cNvPr id="386" name="Google Shape;386;p42"/>
          <p:cNvSpPr/>
          <p:nvPr/>
        </p:nvSpPr>
        <p:spPr>
          <a:xfrm>
            <a:off x="6382500" y="339336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2"/>
          <p:cNvSpPr/>
          <p:nvPr/>
        </p:nvSpPr>
        <p:spPr>
          <a:xfrm>
            <a:off x="6382500" y="2867798"/>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New neural network</a:t>
            </a:r>
            <a:endParaRPr/>
          </a:p>
        </p:txBody>
      </p:sp>
      <p:sp>
        <p:nvSpPr>
          <p:cNvPr id="393" name="Google Shape;393;p43"/>
          <p:cNvSpPr txBox="1"/>
          <p:nvPr>
            <p:ph idx="1" type="body"/>
          </p:nvPr>
        </p:nvSpPr>
        <p:spPr>
          <a:xfrm>
            <a:off x="311700" y="1152475"/>
            <a:ext cx="3912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it" sz="720"/>
              <a:t>Model: "NewHeadVGG16"</a:t>
            </a:r>
            <a:endParaRPr sz="720"/>
          </a:p>
          <a:p>
            <a:pPr indent="0" lvl="0" marL="0" rtl="0" algn="l">
              <a:lnSpc>
                <a:spcPct val="95000"/>
              </a:lnSpc>
              <a:spcBef>
                <a:spcPts val="0"/>
              </a:spcBef>
              <a:spcAft>
                <a:spcPts val="0"/>
              </a:spcAft>
              <a:buSzPts val="440"/>
              <a:buNone/>
            </a:pPr>
            <a:r>
              <a:rPr lang="it" sz="720"/>
              <a:t>_________________________________________________________________</a:t>
            </a:r>
            <a:endParaRPr sz="720"/>
          </a:p>
          <a:p>
            <a:pPr indent="0" lvl="0" marL="0" rtl="0" algn="l">
              <a:lnSpc>
                <a:spcPct val="95000"/>
              </a:lnSpc>
              <a:spcBef>
                <a:spcPts val="0"/>
              </a:spcBef>
              <a:spcAft>
                <a:spcPts val="0"/>
              </a:spcAft>
              <a:buSzPts val="440"/>
              <a:buNone/>
            </a:pPr>
            <a:r>
              <a:rPr lang="it" sz="720"/>
              <a:t> Layer (type)                Output Shape              Param #   </a:t>
            </a:r>
            <a:endParaRPr sz="720"/>
          </a:p>
          <a:p>
            <a:pPr indent="0" lvl="0" marL="0" rtl="0" algn="l">
              <a:lnSpc>
                <a:spcPct val="95000"/>
              </a:lnSpc>
              <a:spcBef>
                <a:spcPts val="0"/>
              </a:spcBef>
              <a:spcAft>
                <a:spcPts val="0"/>
              </a:spcAft>
              <a:buSzPts val="440"/>
              <a:buNone/>
            </a:pPr>
            <a:r>
              <a:rPr lang="it" sz="720"/>
              <a:t>=================================================================</a:t>
            </a:r>
            <a:endParaRPr sz="720"/>
          </a:p>
          <a:p>
            <a:pPr indent="0" lvl="0" marL="0" rtl="0" algn="l">
              <a:lnSpc>
                <a:spcPct val="95000"/>
              </a:lnSpc>
              <a:spcBef>
                <a:spcPts val="0"/>
              </a:spcBef>
              <a:spcAft>
                <a:spcPts val="0"/>
              </a:spcAft>
              <a:buSzPts val="440"/>
              <a:buNone/>
            </a:pPr>
            <a:r>
              <a:rPr lang="it" sz="720"/>
              <a:t> input_5 (InputLayer)        [(None, 224, 224, 3)]     0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vgg16 (Functional)          (None, 7, 7, 512)         14714688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bottleneck (Flatten)        (None, 25088)             0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dropout_3 (Dropout)         (None, 25088)             0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dense_count_1 (Dense)       (None, 4096)              102764544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activation_2 (Activation)   (None, 4096)              0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dropout_4 (Dropout)         (None, 4096)              0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dense_count_2 (Dense)       (None, 4096)              16781312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activation_3 (Activation)   (None, 4096)              0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dropout_5 (Dropout)         (None, 4096)              0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 dense_1 (Dense)             (None, 4)                 16388     </a:t>
            </a:r>
            <a:endParaRPr sz="720"/>
          </a:p>
          <a:p>
            <a:pPr indent="0" lvl="0" marL="0" rtl="0" algn="l">
              <a:lnSpc>
                <a:spcPct val="95000"/>
              </a:lnSpc>
              <a:spcBef>
                <a:spcPts val="0"/>
              </a:spcBef>
              <a:spcAft>
                <a:spcPts val="0"/>
              </a:spcAft>
              <a:buSzPts val="440"/>
              <a:buNone/>
            </a:pPr>
            <a:r>
              <a:rPr lang="it" sz="720"/>
              <a:t>                                                                 </a:t>
            </a:r>
            <a:endParaRPr sz="720"/>
          </a:p>
          <a:p>
            <a:pPr indent="0" lvl="0" marL="0" rtl="0" algn="l">
              <a:lnSpc>
                <a:spcPct val="95000"/>
              </a:lnSpc>
              <a:spcBef>
                <a:spcPts val="0"/>
              </a:spcBef>
              <a:spcAft>
                <a:spcPts val="0"/>
              </a:spcAft>
              <a:buSzPts val="440"/>
              <a:buNone/>
            </a:pPr>
            <a:r>
              <a:rPr lang="it" sz="720"/>
              <a:t>=================================================================</a:t>
            </a:r>
            <a:endParaRPr sz="720"/>
          </a:p>
          <a:p>
            <a:pPr indent="0" lvl="0" marL="0" rtl="0" algn="l">
              <a:lnSpc>
                <a:spcPct val="95000"/>
              </a:lnSpc>
              <a:spcBef>
                <a:spcPts val="0"/>
              </a:spcBef>
              <a:spcAft>
                <a:spcPts val="0"/>
              </a:spcAft>
              <a:buSzPts val="440"/>
              <a:buNone/>
            </a:pPr>
            <a:r>
              <a:rPr lang="it" sz="720"/>
              <a:t>Total params: 134,276,932</a:t>
            </a:r>
            <a:endParaRPr sz="720"/>
          </a:p>
          <a:p>
            <a:pPr indent="0" lvl="0" marL="0" rtl="0" algn="l">
              <a:lnSpc>
                <a:spcPct val="95000"/>
              </a:lnSpc>
              <a:spcBef>
                <a:spcPts val="0"/>
              </a:spcBef>
              <a:spcAft>
                <a:spcPts val="0"/>
              </a:spcAft>
              <a:buSzPts val="440"/>
              <a:buNone/>
            </a:pPr>
            <a:r>
              <a:rPr lang="it" sz="720"/>
              <a:t>Trainable params: 119,562,244</a:t>
            </a:r>
            <a:endParaRPr sz="720"/>
          </a:p>
          <a:p>
            <a:pPr indent="0" lvl="0" marL="0" rtl="0" algn="l">
              <a:lnSpc>
                <a:spcPct val="95000"/>
              </a:lnSpc>
              <a:spcBef>
                <a:spcPts val="0"/>
              </a:spcBef>
              <a:spcAft>
                <a:spcPts val="0"/>
              </a:spcAft>
              <a:buSzPts val="440"/>
              <a:buNone/>
            </a:pPr>
            <a:r>
              <a:rPr lang="it" sz="720"/>
              <a:t>Non-trainable params: 14,714,688</a:t>
            </a:r>
            <a:endParaRPr sz="720"/>
          </a:p>
          <a:p>
            <a:pPr indent="0" lvl="0" marL="0" rtl="0" algn="l">
              <a:lnSpc>
                <a:spcPct val="95000"/>
              </a:lnSpc>
              <a:spcBef>
                <a:spcPts val="0"/>
              </a:spcBef>
              <a:spcAft>
                <a:spcPts val="0"/>
              </a:spcAft>
              <a:buSzPts val="440"/>
              <a:buNone/>
            </a:pPr>
            <a:r>
              <a:rPr lang="it" sz="720"/>
              <a:t>_________________________________________________________________</a:t>
            </a:r>
            <a:endParaRPr sz="720"/>
          </a:p>
        </p:txBody>
      </p:sp>
      <p:pic>
        <p:nvPicPr>
          <p:cNvPr id="394" name="Google Shape;394;p43"/>
          <p:cNvPicPr preferRelativeResize="0"/>
          <p:nvPr/>
        </p:nvPicPr>
        <p:blipFill>
          <a:blip r:embed="rId3">
            <a:alphaModFix/>
          </a:blip>
          <a:stretch>
            <a:fillRect/>
          </a:stretch>
        </p:blipFill>
        <p:spPr>
          <a:xfrm>
            <a:off x="4829750" y="-23725"/>
            <a:ext cx="3733800" cy="2647950"/>
          </a:xfrm>
          <a:prstGeom prst="rect">
            <a:avLst/>
          </a:prstGeom>
          <a:noFill/>
          <a:ln>
            <a:noFill/>
          </a:ln>
        </p:spPr>
      </p:pic>
      <p:pic>
        <p:nvPicPr>
          <p:cNvPr id="395" name="Google Shape;395;p43"/>
          <p:cNvPicPr preferRelativeResize="0"/>
          <p:nvPr/>
        </p:nvPicPr>
        <p:blipFill>
          <a:blip r:embed="rId4">
            <a:alphaModFix/>
          </a:blip>
          <a:stretch>
            <a:fillRect/>
          </a:stretch>
        </p:blipFill>
        <p:spPr>
          <a:xfrm>
            <a:off x="4920975" y="2557225"/>
            <a:ext cx="3733800" cy="2689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Use of </a:t>
            </a:r>
            <a:r>
              <a:rPr lang="it"/>
              <a:t>VGG16 with new head</a:t>
            </a:r>
            <a:endParaRPr/>
          </a:p>
        </p:txBody>
      </p:sp>
      <p:sp>
        <p:nvSpPr>
          <p:cNvPr id="401" name="Google Shape;401;p44"/>
          <p:cNvSpPr txBox="1"/>
          <p:nvPr/>
        </p:nvSpPr>
        <p:spPr>
          <a:xfrm>
            <a:off x="3728525" y="3180875"/>
            <a:ext cx="4962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Courier New"/>
                <a:ea typeface="Courier New"/>
                <a:cs typeface="Courier New"/>
                <a:sym typeface="Courier New"/>
              </a:rPr>
              <a:t>                                  </a:t>
            </a:r>
            <a:r>
              <a:rPr lang="it" sz="800">
                <a:latin typeface="Courier New"/>
                <a:ea typeface="Courier New"/>
                <a:cs typeface="Courier New"/>
                <a:sym typeface="Courier New"/>
              </a:rPr>
              <a:t>precision  recall  f1-score  support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['Others']                            0.897   0.797     0.844  384.000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['Section']                           0.685   0.635     0.659  192.000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['Elevation']                         0.612   0.643     0.627  199.000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['Elevation', 'Section']              0.329   0.500     0.397   54.000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['Plan']                              0.773   0.583     0.665  216.000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['Plan', 'Section']                   0.307   0.442     0.362   52.000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['Plan', 'Elevation']                 0.423   0.495     0.456   95.000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['Plan', 'Elevation', 'Section']      0.145   0.308     0.198   26.000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micro avg                             0.646   0.646     0.646 1218.000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macro avg                             0.278   0.294     0.281 1218.000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weighted avg                          0.692   0.646     0.663 1218.000</a:t>
            </a:r>
            <a:endParaRPr sz="800">
              <a:latin typeface="Courier New"/>
              <a:ea typeface="Courier New"/>
              <a:cs typeface="Courier New"/>
              <a:sym typeface="Courier New"/>
            </a:endParaRPr>
          </a:p>
        </p:txBody>
      </p:sp>
      <p:sp>
        <p:nvSpPr>
          <p:cNvPr id="402" name="Google Shape;402;p44"/>
          <p:cNvSpPr txBox="1"/>
          <p:nvPr/>
        </p:nvSpPr>
        <p:spPr>
          <a:xfrm>
            <a:off x="152400" y="3953725"/>
            <a:ext cx="2783400" cy="12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D9D9D9"/>
                </a:solidFill>
              </a:rPr>
              <a:t>Parallel    529 		(46.9%) </a:t>
            </a:r>
            <a:r>
              <a:rPr lang="it"/>
              <a:t> </a:t>
            </a:r>
            <a:r>
              <a:rPr lang="it">
                <a:solidFill>
                  <a:srgbClr val="9E9E9E"/>
                </a:solidFill>
              </a:rPr>
              <a:t>Cascade  509 		(45.1%)</a:t>
            </a:r>
            <a:endParaRPr>
              <a:solidFill>
                <a:srgbClr val="9E9E9E"/>
              </a:solidFill>
            </a:endParaRPr>
          </a:p>
          <a:p>
            <a:pPr indent="0" lvl="0" marL="0" rtl="0" algn="l">
              <a:spcBef>
                <a:spcPts val="0"/>
              </a:spcBef>
              <a:spcAft>
                <a:spcPts val="0"/>
              </a:spcAft>
              <a:buNone/>
            </a:pPr>
            <a:r>
              <a:rPr lang="it">
                <a:solidFill>
                  <a:srgbClr val="9E9E9E"/>
                </a:solidFill>
              </a:rPr>
              <a:t>N Head  </a:t>
            </a:r>
            <a:r>
              <a:rPr lang="it">
                <a:solidFill>
                  <a:srgbClr val="9E9E9E"/>
                </a:solidFill>
              </a:rPr>
              <a:t>  500 		(44.3%)</a:t>
            </a:r>
            <a:endParaRPr>
              <a:solidFill>
                <a:srgbClr val="9E9E9E"/>
              </a:solidFill>
            </a:endParaRPr>
          </a:p>
          <a:p>
            <a:pPr indent="0" lvl="0" marL="0" rtl="0" algn="l">
              <a:spcBef>
                <a:spcPts val="0"/>
              </a:spcBef>
              <a:spcAft>
                <a:spcPts val="0"/>
              </a:spcAft>
              <a:buClr>
                <a:schemeClr val="dk1"/>
              </a:buClr>
              <a:buSzPts val="1100"/>
              <a:buFont typeface="Arial"/>
              <a:buNone/>
            </a:pPr>
            <a:r>
              <a:rPr lang="it">
                <a:solidFill>
                  <a:schemeClr val="dk1"/>
                </a:solidFill>
              </a:rPr>
              <a:t>Tot errate 431 su 1218 (34.3%)</a:t>
            </a:r>
            <a:endParaRPr/>
          </a:p>
          <a:p>
            <a:pPr indent="0" lvl="0" marL="0" rtl="0" algn="l">
              <a:spcBef>
                <a:spcPts val="0"/>
              </a:spcBef>
              <a:spcAft>
                <a:spcPts val="0"/>
              </a:spcAft>
              <a:buNone/>
            </a:pPr>
            <a:r>
              <a:t/>
            </a:r>
            <a:endParaRPr sz="1050">
              <a:solidFill>
                <a:srgbClr val="D5D5D5"/>
              </a:solidFill>
              <a:highlight>
                <a:srgbClr val="383838"/>
              </a:highlight>
              <a:latin typeface="Courier New"/>
              <a:ea typeface="Courier New"/>
              <a:cs typeface="Courier New"/>
              <a:sym typeface="Courier New"/>
            </a:endParaRPr>
          </a:p>
        </p:txBody>
      </p:sp>
      <p:pic>
        <p:nvPicPr>
          <p:cNvPr id="403" name="Google Shape;403;p44"/>
          <p:cNvPicPr preferRelativeResize="0"/>
          <p:nvPr/>
        </p:nvPicPr>
        <p:blipFill>
          <a:blip r:embed="rId3">
            <a:alphaModFix/>
          </a:blip>
          <a:stretch>
            <a:fillRect/>
          </a:stretch>
        </p:blipFill>
        <p:spPr>
          <a:xfrm>
            <a:off x="5339277" y="180775"/>
            <a:ext cx="2410700" cy="2944400"/>
          </a:xfrm>
          <a:prstGeom prst="rect">
            <a:avLst/>
          </a:prstGeom>
          <a:noFill/>
          <a:ln>
            <a:noFill/>
          </a:ln>
        </p:spPr>
      </p:pic>
      <p:pic>
        <p:nvPicPr>
          <p:cNvPr id="404" name="Google Shape;404;p44" title="Chart"/>
          <p:cNvPicPr preferRelativeResize="0"/>
          <p:nvPr/>
        </p:nvPicPr>
        <p:blipFill>
          <a:blip r:embed="rId4">
            <a:alphaModFix/>
          </a:blip>
          <a:stretch>
            <a:fillRect/>
          </a:stretch>
        </p:blipFill>
        <p:spPr>
          <a:xfrm>
            <a:off x="152400" y="1170125"/>
            <a:ext cx="3423726" cy="211700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Test set error analysis (n.1)</a:t>
            </a:r>
            <a:endParaRPr/>
          </a:p>
        </p:txBody>
      </p:sp>
      <p:sp>
        <p:nvSpPr>
          <p:cNvPr id="410" name="Google Shape;41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Analysis of the model prediction on </a:t>
            </a:r>
            <a:r>
              <a:rPr lang="it" u="sng"/>
              <a:t>test set</a:t>
            </a:r>
            <a:r>
              <a:rPr lang="it"/>
              <a:t> reveal possible labelling problems on dataset:</a:t>
            </a:r>
            <a:endParaRPr/>
          </a:p>
          <a:p>
            <a:pPr indent="0" lvl="0" marL="0" rtl="0" algn="l">
              <a:spcBef>
                <a:spcPts val="1200"/>
              </a:spcBef>
              <a:spcAft>
                <a:spcPts val="1200"/>
              </a:spcAft>
              <a:buNone/>
            </a:pPr>
            <a:r>
              <a:t/>
            </a:r>
            <a:endParaRPr/>
          </a:p>
        </p:txBody>
      </p:sp>
      <p:pic>
        <p:nvPicPr>
          <p:cNvPr id="411" name="Google Shape;411;p45" title="Grafico"/>
          <p:cNvPicPr preferRelativeResize="0"/>
          <p:nvPr/>
        </p:nvPicPr>
        <p:blipFill>
          <a:blip r:embed="rId3">
            <a:alphaModFix/>
          </a:blip>
          <a:stretch>
            <a:fillRect/>
          </a:stretch>
        </p:blipFill>
        <p:spPr>
          <a:xfrm>
            <a:off x="1080207" y="1966562"/>
            <a:ext cx="3063126" cy="1894025"/>
          </a:xfrm>
          <a:prstGeom prst="rect">
            <a:avLst/>
          </a:prstGeom>
          <a:noFill/>
          <a:ln>
            <a:noFill/>
          </a:ln>
        </p:spPr>
      </p:pic>
      <p:pic>
        <p:nvPicPr>
          <p:cNvPr id="412" name="Google Shape;412;p45" title="Grafico"/>
          <p:cNvPicPr preferRelativeResize="0"/>
          <p:nvPr/>
        </p:nvPicPr>
        <p:blipFill>
          <a:blip r:embed="rId4">
            <a:alphaModFix/>
          </a:blip>
          <a:stretch>
            <a:fillRect/>
          </a:stretch>
        </p:blipFill>
        <p:spPr>
          <a:xfrm>
            <a:off x="4342349" y="3191975"/>
            <a:ext cx="2958675" cy="18294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Training set e</a:t>
            </a:r>
            <a:r>
              <a:rPr lang="it"/>
              <a:t>rror analysis (n.1)</a:t>
            </a:r>
            <a:endParaRPr/>
          </a:p>
        </p:txBody>
      </p:sp>
      <p:sp>
        <p:nvSpPr>
          <p:cNvPr id="418" name="Google Shape;41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Also the errors on </a:t>
            </a:r>
            <a:r>
              <a:rPr lang="it" u="sng"/>
              <a:t>training set</a:t>
            </a:r>
            <a:r>
              <a:rPr lang="it"/>
              <a:t> has been analysed:</a:t>
            </a:r>
            <a:endParaRPr/>
          </a:p>
          <a:p>
            <a:pPr indent="0" lvl="0" marL="0" rtl="0" algn="l">
              <a:spcBef>
                <a:spcPts val="1200"/>
              </a:spcBef>
              <a:spcAft>
                <a:spcPts val="1200"/>
              </a:spcAft>
              <a:buNone/>
            </a:pPr>
            <a:r>
              <a:t/>
            </a:r>
            <a:endParaRPr/>
          </a:p>
        </p:txBody>
      </p:sp>
      <p:sp>
        <p:nvSpPr>
          <p:cNvPr id="419" name="Google Shape;419;p46"/>
          <p:cNvSpPr txBox="1"/>
          <p:nvPr/>
        </p:nvSpPr>
        <p:spPr>
          <a:xfrm>
            <a:off x="651900" y="3501250"/>
            <a:ext cx="2958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While errors on test set affect the model performance indicators, errors on training set affect the real model ability to deal with the problem.</a:t>
            </a:r>
            <a:endParaRPr/>
          </a:p>
        </p:txBody>
      </p:sp>
      <p:pic>
        <p:nvPicPr>
          <p:cNvPr id="420" name="Google Shape;420;p46" title="Grafico"/>
          <p:cNvPicPr preferRelativeResize="0"/>
          <p:nvPr/>
        </p:nvPicPr>
        <p:blipFill>
          <a:blip r:embed="rId3">
            <a:alphaModFix/>
          </a:blip>
          <a:stretch>
            <a:fillRect/>
          </a:stretch>
        </p:blipFill>
        <p:spPr>
          <a:xfrm>
            <a:off x="1039500" y="1622850"/>
            <a:ext cx="2916624" cy="1803425"/>
          </a:xfrm>
          <a:prstGeom prst="rect">
            <a:avLst/>
          </a:prstGeom>
          <a:noFill/>
          <a:ln>
            <a:noFill/>
          </a:ln>
        </p:spPr>
      </p:pic>
      <p:pic>
        <p:nvPicPr>
          <p:cNvPr id="421" name="Google Shape;421;p46" title="Grafico"/>
          <p:cNvPicPr preferRelativeResize="0"/>
          <p:nvPr/>
        </p:nvPicPr>
        <p:blipFill>
          <a:blip r:embed="rId4">
            <a:alphaModFix/>
          </a:blip>
          <a:stretch>
            <a:fillRect/>
          </a:stretch>
        </p:blipFill>
        <p:spPr>
          <a:xfrm>
            <a:off x="4823857" y="3045500"/>
            <a:ext cx="2655936" cy="1642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Dataset review</a:t>
            </a:r>
            <a:r>
              <a:rPr lang="it"/>
              <a:t> (VGG new Head)</a:t>
            </a:r>
            <a:endParaRPr/>
          </a:p>
        </p:txBody>
      </p:sp>
      <p:sp>
        <p:nvSpPr>
          <p:cNvPr id="427" name="Google Shape;427;p47"/>
          <p:cNvSpPr txBox="1"/>
          <p:nvPr/>
        </p:nvSpPr>
        <p:spPr>
          <a:xfrm>
            <a:off x="3728525" y="3180875"/>
            <a:ext cx="4962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Courier New"/>
                <a:ea typeface="Courier New"/>
                <a:cs typeface="Courier New"/>
                <a:sym typeface="Courier New"/>
              </a:rPr>
              <a:t>                                  </a:t>
            </a:r>
            <a:r>
              <a:rPr lang="it" sz="800">
                <a:latin typeface="Courier New"/>
                <a:ea typeface="Courier New"/>
                <a:cs typeface="Courier New"/>
                <a:sym typeface="Courier New"/>
              </a:rPr>
              <a:t>precision  recall  f1-score  support</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['Others']                            0.896   0.904     0.900  342.000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['Section']                           0.668   0.675     0.672  191.000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['Elevation']                         0.623   0.667     0.644  198.000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['Elevation', 'Section']              0.431   0.438     0.434   64.000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['Plan']                              0.844   0.587     0.692  230.000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['Plan', 'Section']                   0.358   0.393     0.375   61.000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['Plan', 'Elevation']                 0.491   0.539     0.514  102.000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['Plan', 'Elevation', 'Section']      0.177   0.367     0.239   30.000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micro avg                             0.676   0.676     0.676 1218.000</a:t>
            </a:r>
            <a:endParaRPr sz="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it" sz="800">
                <a:latin typeface="Courier New"/>
                <a:ea typeface="Courier New"/>
                <a:cs typeface="Courier New"/>
                <a:sym typeface="Courier New"/>
              </a:rPr>
              <a:t>macro avg                             0.299   0.305     0.298 1218.000</a:t>
            </a:r>
            <a:endParaRPr sz="800">
              <a:latin typeface="Courier New"/>
              <a:ea typeface="Courier New"/>
              <a:cs typeface="Courier New"/>
              <a:sym typeface="Courier New"/>
            </a:endParaRPr>
          </a:p>
          <a:p>
            <a:pPr indent="0" lvl="0" marL="0" rtl="0" algn="l">
              <a:spcBef>
                <a:spcPts val="0"/>
              </a:spcBef>
              <a:spcAft>
                <a:spcPts val="0"/>
              </a:spcAft>
              <a:buNone/>
            </a:pPr>
            <a:r>
              <a:rPr lang="it" sz="800">
                <a:latin typeface="Courier New"/>
                <a:ea typeface="Courier New"/>
                <a:cs typeface="Courier New"/>
                <a:sym typeface="Courier New"/>
              </a:rPr>
              <a:t>weighted avg                          0.703   0.676     0.684 1218.000</a:t>
            </a:r>
            <a:endParaRPr sz="800">
              <a:latin typeface="Courier New"/>
              <a:ea typeface="Courier New"/>
              <a:cs typeface="Courier New"/>
              <a:sym typeface="Courier New"/>
            </a:endParaRPr>
          </a:p>
        </p:txBody>
      </p:sp>
      <p:sp>
        <p:nvSpPr>
          <p:cNvPr id="428" name="Google Shape;428;p47"/>
          <p:cNvSpPr txBox="1"/>
          <p:nvPr/>
        </p:nvSpPr>
        <p:spPr>
          <a:xfrm>
            <a:off x="152400" y="3519275"/>
            <a:ext cx="278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D9D9D9"/>
                </a:solidFill>
              </a:rPr>
              <a:t>Parallel    529 		(46.9%) </a:t>
            </a:r>
            <a:r>
              <a:rPr lang="it"/>
              <a:t> </a:t>
            </a:r>
            <a:r>
              <a:rPr lang="it">
                <a:solidFill>
                  <a:srgbClr val="9E9E9E"/>
                </a:solidFill>
              </a:rPr>
              <a:t>Cascade  509 		(45.1%)</a:t>
            </a:r>
            <a:endParaRPr>
              <a:solidFill>
                <a:srgbClr val="9E9E9E"/>
              </a:solidFill>
            </a:endParaRPr>
          </a:p>
          <a:p>
            <a:pPr indent="0" lvl="0" marL="0" rtl="0" algn="l">
              <a:spcBef>
                <a:spcPts val="0"/>
              </a:spcBef>
              <a:spcAft>
                <a:spcPts val="0"/>
              </a:spcAft>
              <a:buNone/>
            </a:pPr>
            <a:r>
              <a:rPr lang="it">
                <a:solidFill>
                  <a:srgbClr val="9E9E9E"/>
                </a:solidFill>
              </a:rPr>
              <a:t>N Head    500 		(44.3%)</a:t>
            </a:r>
            <a:endParaRPr>
              <a:solidFill>
                <a:srgbClr val="9E9E9E"/>
              </a:solidFill>
            </a:endParaRPr>
          </a:p>
          <a:p>
            <a:pPr indent="0" lvl="0" marL="0" rtl="0" algn="l">
              <a:spcBef>
                <a:spcPts val="0"/>
              </a:spcBef>
              <a:spcAft>
                <a:spcPts val="0"/>
              </a:spcAft>
              <a:buNone/>
            </a:pPr>
            <a:r>
              <a:rPr lang="it">
                <a:solidFill>
                  <a:schemeClr val="dk1"/>
                </a:solidFill>
              </a:rPr>
              <a:t>VGG16 h 431               (34.3%)</a:t>
            </a:r>
            <a:endParaRPr>
              <a:solidFill>
                <a:schemeClr val="dk1"/>
              </a:solidFill>
            </a:endParaRPr>
          </a:p>
          <a:p>
            <a:pPr indent="0" lvl="0" marL="0" rtl="0" algn="l">
              <a:lnSpc>
                <a:spcPct val="115000"/>
              </a:lnSpc>
              <a:spcBef>
                <a:spcPts val="0"/>
              </a:spcBef>
              <a:spcAft>
                <a:spcPts val="0"/>
              </a:spcAft>
              <a:buNone/>
            </a:pPr>
            <a:r>
              <a:rPr lang="it">
                <a:solidFill>
                  <a:schemeClr val="dk1"/>
                </a:solidFill>
              </a:rPr>
              <a:t>VGG16 h 395               (32.4%)</a:t>
            </a:r>
            <a:endParaRPr sz="1050">
              <a:solidFill>
                <a:srgbClr val="D5D5D5"/>
              </a:solidFill>
              <a:highlight>
                <a:srgbClr val="383838"/>
              </a:highlight>
              <a:latin typeface="Courier New"/>
              <a:ea typeface="Courier New"/>
              <a:cs typeface="Courier New"/>
              <a:sym typeface="Courier New"/>
            </a:endParaRPr>
          </a:p>
        </p:txBody>
      </p:sp>
      <p:pic>
        <p:nvPicPr>
          <p:cNvPr id="429" name="Google Shape;429;p47"/>
          <p:cNvPicPr preferRelativeResize="0"/>
          <p:nvPr/>
        </p:nvPicPr>
        <p:blipFill>
          <a:blip r:embed="rId3">
            <a:alphaModFix/>
          </a:blip>
          <a:stretch>
            <a:fillRect/>
          </a:stretch>
        </p:blipFill>
        <p:spPr>
          <a:xfrm>
            <a:off x="5339277" y="180775"/>
            <a:ext cx="2410700" cy="2944400"/>
          </a:xfrm>
          <a:prstGeom prst="rect">
            <a:avLst/>
          </a:prstGeom>
          <a:noFill/>
          <a:ln>
            <a:noFill/>
          </a:ln>
        </p:spPr>
      </p:pic>
      <p:pic>
        <p:nvPicPr>
          <p:cNvPr id="430" name="Google Shape;430;p47" title="Chart"/>
          <p:cNvPicPr preferRelativeResize="0"/>
          <p:nvPr/>
        </p:nvPicPr>
        <p:blipFill>
          <a:blip r:embed="rId4">
            <a:alphaModFix/>
          </a:blip>
          <a:stretch>
            <a:fillRect/>
          </a:stretch>
        </p:blipFill>
        <p:spPr>
          <a:xfrm>
            <a:off x="152400" y="1170125"/>
            <a:ext cx="3423726" cy="21170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Test set e</a:t>
            </a:r>
            <a:r>
              <a:rPr lang="it"/>
              <a:t>rror analysis (n.2)</a:t>
            </a:r>
            <a:endParaRPr/>
          </a:p>
        </p:txBody>
      </p:sp>
      <p:sp>
        <p:nvSpPr>
          <p:cNvPr id="436" name="Google Shape;43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The </a:t>
            </a:r>
            <a:r>
              <a:rPr lang="it"/>
              <a:t>Analysis of the model prediction on </a:t>
            </a:r>
            <a:r>
              <a:rPr lang="it" u="sng"/>
              <a:t>test set</a:t>
            </a:r>
            <a:r>
              <a:rPr lang="it"/>
              <a:t> reveal possible labelling problems on dataset (less </a:t>
            </a:r>
            <a:r>
              <a:rPr lang="it"/>
              <a:t>compared</a:t>
            </a:r>
            <a:r>
              <a:rPr lang="it"/>
              <a:t> to the previous </a:t>
            </a:r>
            <a:r>
              <a:rPr lang="it"/>
              <a:t>analysis</a:t>
            </a:r>
            <a:r>
              <a:rPr lang="it"/>
              <a:t>):</a:t>
            </a:r>
            <a:endParaRPr/>
          </a:p>
          <a:p>
            <a:pPr indent="0" lvl="0" marL="0" rtl="0" algn="l">
              <a:spcBef>
                <a:spcPts val="1200"/>
              </a:spcBef>
              <a:spcAft>
                <a:spcPts val="1200"/>
              </a:spcAft>
              <a:buNone/>
            </a:pPr>
            <a:r>
              <a:t/>
            </a:r>
            <a:endParaRPr/>
          </a:p>
        </p:txBody>
      </p:sp>
      <p:pic>
        <p:nvPicPr>
          <p:cNvPr id="437" name="Google Shape;437;p48" title="Grafico"/>
          <p:cNvPicPr preferRelativeResize="0"/>
          <p:nvPr/>
        </p:nvPicPr>
        <p:blipFill>
          <a:blip r:embed="rId3">
            <a:alphaModFix/>
          </a:blip>
          <a:stretch>
            <a:fillRect/>
          </a:stretch>
        </p:blipFill>
        <p:spPr>
          <a:xfrm>
            <a:off x="990400" y="1969507"/>
            <a:ext cx="3042900" cy="1881519"/>
          </a:xfrm>
          <a:prstGeom prst="rect">
            <a:avLst/>
          </a:prstGeom>
          <a:noFill/>
          <a:ln>
            <a:noFill/>
          </a:ln>
        </p:spPr>
      </p:pic>
      <p:pic>
        <p:nvPicPr>
          <p:cNvPr id="438" name="Google Shape;438;p48" title="Grafico"/>
          <p:cNvPicPr preferRelativeResize="0"/>
          <p:nvPr/>
        </p:nvPicPr>
        <p:blipFill>
          <a:blip r:embed="rId4">
            <a:alphaModFix/>
          </a:blip>
          <a:stretch>
            <a:fillRect/>
          </a:stretch>
        </p:blipFill>
        <p:spPr>
          <a:xfrm>
            <a:off x="4736073" y="2824050"/>
            <a:ext cx="3042900" cy="1881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Training set e</a:t>
            </a:r>
            <a:r>
              <a:rPr lang="it"/>
              <a:t>rror analysis (n.2)</a:t>
            </a:r>
            <a:endParaRPr/>
          </a:p>
        </p:txBody>
      </p:sp>
      <p:sp>
        <p:nvSpPr>
          <p:cNvPr id="444" name="Google Shape;44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Also the errors on </a:t>
            </a:r>
            <a:r>
              <a:rPr lang="it" u="sng"/>
              <a:t>training set</a:t>
            </a:r>
            <a:r>
              <a:rPr lang="it"/>
              <a:t> has been analysed </a:t>
            </a:r>
            <a:r>
              <a:rPr lang="it"/>
              <a:t>(less compared to the previous analysis)</a:t>
            </a:r>
            <a:r>
              <a:rPr lang="it"/>
              <a:t>:</a:t>
            </a:r>
            <a:endParaRPr/>
          </a:p>
          <a:p>
            <a:pPr indent="0" lvl="0" marL="0" rtl="0" algn="l">
              <a:spcBef>
                <a:spcPts val="1200"/>
              </a:spcBef>
              <a:spcAft>
                <a:spcPts val="1200"/>
              </a:spcAft>
              <a:buNone/>
            </a:pPr>
            <a:r>
              <a:t/>
            </a:r>
            <a:endParaRPr/>
          </a:p>
        </p:txBody>
      </p:sp>
      <p:pic>
        <p:nvPicPr>
          <p:cNvPr id="445" name="Google Shape;445;p49" title="Grafico"/>
          <p:cNvPicPr preferRelativeResize="0"/>
          <p:nvPr/>
        </p:nvPicPr>
        <p:blipFill>
          <a:blip r:embed="rId3">
            <a:alphaModFix/>
          </a:blip>
          <a:stretch>
            <a:fillRect/>
          </a:stretch>
        </p:blipFill>
        <p:spPr>
          <a:xfrm>
            <a:off x="912269" y="2069675"/>
            <a:ext cx="3839199" cy="2373899"/>
          </a:xfrm>
          <a:prstGeom prst="rect">
            <a:avLst/>
          </a:prstGeom>
          <a:noFill/>
          <a:ln>
            <a:noFill/>
          </a:ln>
        </p:spPr>
      </p:pic>
      <p:pic>
        <p:nvPicPr>
          <p:cNvPr id="446" name="Google Shape;446;p49" title="Grafico"/>
          <p:cNvPicPr preferRelativeResize="0"/>
          <p:nvPr/>
        </p:nvPicPr>
        <p:blipFill>
          <a:blip r:embed="rId4">
            <a:alphaModFix/>
          </a:blip>
          <a:stretch>
            <a:fillRect/>
          </a:stretch>
        </p:blipFill>
        <p:spPr>
          <a:xfrm>
            <a:off x="4947718" y="2405575"/>
            <a:ext cx="3498600" cy="21632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Resume</a:t>
            </a:r>
            <a:endParaRPr/>
          </a:p>
        </p:txBody>
      </p:sp>
      <p:pic>
        <p:nvPicPr>
          <p:cNvPr id="452" name="Google Shape;452;p50" title="Points scored"/>
          <p:cNvPicPr preferRelativeResize="0"/>
          <p:nvPr/>
        </p:nvPicPr>
        <p:blipFill>
          <a:blip r:embed="rId3">
            <a:alphaModFix/>
          </a:blip>
          <a:stretch>
            <a:fillRect/>
          </a:stretch>
        </p:blipFill>
        <p:spPr>
          <a:xfrm>
            <a:off x="412836" y="0"/>
            <a:ext cx="8318328" cy="51434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Model - new data to augment data variance</a:t>
            </a:r>
            <a:endParaRPr/>
          </a:p>
        </p:txBody>
      </p:sp>
      <p:sp>
        <p:nvSpPr>
          <p:cNvPr id="458" name="Google Shape;458;p51"/>
          <p:cNvSpPr txBox="1"/>
          <p:nvPr>
            <p:ph idx="1" type="body"/>
          </p:nvPr>
        </p:nvSpPr>
        <p:spPr>
          <a:xfrm>
            <a:off x="253925" y="980850"/>
            <a:ext cx="3379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Beni culturali</a:t>
            </a:r>
            <a:r>
              <a:rPr lang="it"/>
              <a:t> 3489 files</a:t>
            </a:r>
            <a:endParaRPr/>
          </a:p>
          <a:p>
            <a:pPr indent="0" lvl="0" marL="0" rtl="0" algn="l">
              <a:spcBef>
                <a:spcPts val="1200"/>
              </a:spcBef>
              <a:spcAft>
                <a:spcPts val="1200"/>
              </a:spcAft>
              <a:buNone/>
            </a:pPr>
            <a:r>
              <a:t/>
            </a:r>
            <a:endParaRPr/>
          </a:p>
        </p:txBody>
      </p:sp>
      <p:pic>
        <p:nvPicPr>
          <p:cNvPr id="459" name="Google Shape;459;p51"/>
          <p:cNvPicPr preferRelativeResize="0"/>
          <p:nvPr/>
        </p:nvPicPr>
        <p:blipFill>
          <a:blip r:embed="rId3">
            <a:alphaModFix/>
          </a:blip>
          <a:stretch>
            <a:fillRect/>
          </a:stretch>
        </p:blipFill>
        <p:spPr>
          <a:xfrm>
            <a:off x="746743" y="1647043"/>
            <a:ext cx="2251850" cy="1700925"/>
          </a:xfrm>
          <a:prstGeom prst="rect">
            <a:avLst/>
          </a:prstGeom>
          <a:noFill/>
          <a:ln>
            <a:noFill/>
          </a:ln>
        </p:spPr>
      </p:pic>
      <p:pic>
        <p:nvPicPr>
          <p:cNvPr id="460" name="Google Shape;460;p51"/>
          <p:cNvPicPr preferRelativeResize="0"/>
          <p:nvPr/>
        </p:nvPicPr>
        <p:blipFill>
          <a:blip r:embed="rId4">
            <a:alphaModFix/>
          </a:blip>
          <a:stretch>
            <a:fillRect/>
          </a:stretch>
        </p:blipFill>
        <p:spPr>
          <a:xfrm>
            <a:off x="2400075" y="3109750"/>
            <a:ext cx="1951750" cy="2077225"/>
          </a:xfrm>
          <a:prstGeom prst="rect">
            <a:avLst/>
          </a:prstGeom>
          <a:noFill/>
          <a:ln>
            <a:noFill/>
          </a:ln>
        </p:spPr>
      </p:pic>
      <p:sp>
        <p:nvSpPr>
          <p:cNvPr id="461" name="Google Shape;461;p51"/>
          <p:cNvSpPr txBox="1"/>
          <p:nvPr>
            <p:ph idx="1" type="body"/>
          </p:nvPr>
        </p:nvSpPr>
        <p:spPr>
          <a:xfrm>
            <a:off x="4227800" y="907550"/>
            <a:ext cx="3379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Picryl</a:t>
            </a:r>
            <a:r>
              <a:rPr lang="it"/>
              <a:t> 2924 files</a:t>
            </a:r>
            <a:endParaRPr/>
          </a:p>
          <a:p>
            <a:pPr indent="0" lvl="0" marL="0" rtl="0" algn="l">
              <a:spcBef>
                <a:spcPts val="1200"/>
              </a:spcBef>
              <a:spcAft>
                <a:spcPts val="1200"/>
              </a:spcAft>
              <a:buNone/>
            </a:pPr>
            <a:r>
              <a:t/>
            </a:r>
            <a:endParaRPr/>
          </a:p>
        </p:txBody>
      </p:sp>
      <p:pic>
        <p:nvPicPr>
          <p:cNvPr id="462" name="Google Shape;462;p51"/>
          <p:cNvPicPr preferRelativeResize="0"/>
          <p:nvPr/>
        </p:nvPicPr>
        <p:blipFill>
          <a:blip r:embed="rId5">
            <a:alphaModFix/>
          </a:blip>
          <a:stretch>
            <a:fillRect/>
          </a:stretch>
        </p:blipFill>
        <p:spPr>
          <a:xfrm>
            <a:off x="4571999" y="1531501"/>
            <a:ext cx="2068200" cy="1578250"/>
          </a:xfrm>
          <a:prstGeom prst="rect">
            <a:avLst/>
          </a:prstGeom>
          <a:noFill/>
          <a:ln>
            <a:noFill/>
          </a:ln>
        </p:spPr>
      </p:pic>
      <p:pic>
        <p:nvPicPr>
          <p:cNvPr id="463" name="Google Shape;463;p51"/>
          <p:cNvPicPr preferRelativeResize="0"/>
          <p:nvPr/>
        </p:nvPicPr>
        <p:blipFill>
          <a:blip r:embed="rId6">
            <a:alphaModFix/>
          </a:blip>
          <a:stretch>
            <a:fillRect/>
          </a:stretch>
        </p:blipFill>
        <p:spPr>
          <a:xfrm>
            <a:off x="6873573" y="2663450"/>
            <a:ext cx="1629075" cy="1733800"/>
          </a:xfrm>
          <a:prstGeom prst="rect">
            <a:avLst/>
          </a:prstGeom>
          <a:noFill/>
          <a:ln>
            <a:noFill/>
          </a:ln>
        </p:spPr>
      </p:pic>
      <p:sp>
        <p:nvSpPr>
          <p:cNvPr id="464" name="Google Shape;464;p51"/>
          <p:cNvSpPr txBox="1"/>
          <p:nvPr/>
        </p:nvSpPr>
        <p:spPr>
          <a:xfrm>
            <a:off x="5027925" y="4204375"/>
            <a:ext cx="3431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Train - files 4876</a:t>
            </a:r>
            <a:endParaRPr/>
          </a:p>
          <a:p>
            <a:pPr indent="0" lvl="0" marL="0" rtl="0" algn="l">
              <a:spcBef>
                <a:spcPts val="0"/>
              </a:spcBef>
              <a:spcAft>
                <a:spcPts val="0"/>
              </a:spcAft>
              <a:buNone/>
            </a:pPr>
            <a:r>
              <a:rPr lang="it"/>
              <a:t>Valid - files 489 </a:t>
            </a:r>
            <a:endParaRPr/>
          </a:p>
          <a:p>
            <a:pPr indent="0" lvl="0" marL="0" rtl="0" algn="l">
              <a:spcBef>
                <a:spcPts val="0"/>
              </a:spcBef>
              <a:spcAft>
                <a:spcPts val="0"/>
              </a:spcAft>
              <a:buNone/>
            </a:pPr>
            <a:r>
              <a:rPr lang="it"/>
              <a:t>Test - files 1046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Ensemble learning</a:t>
            </a:r>
            <a:endParaRPr/>
          </a:p>
        </p:txBody>
      </p:sp>
      <p:sp>
        <p:nvSpPr>
          <p:cNvPr id="77" name="Google Shape;77;p16"/>
          <p:cNvSpPr txBox="1"/>
          <p:nvPr/>
        </p:nvSpPr>
        <p:spPr>
          <a:xfrm>
            <a:off x="198225" y="1103200"/>
            <a:ext cx="2347500" cy="199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b="1" lang="it" sz="1150">
                <a:solidFill>
                  <a:srgbClr val="05192D"/>
                </a:solidFill>
                <a:highlight>
                  <a:schemeClr val="lt1"/>
                </a:highlight>
              </a:rPr>
              <a:t>Bagging</a:t>
            </a:r>
            <a:r>
              <a:rPr lang="it" sz="1150">
                <a:solidFill>
                  <a:srgbClr val="05192D"/>
                </a:solidFill>
                <a:highlight>
                  <a:schemeClr val="lt1"/>
                </a:highlight>
              </a:rPr>
              <a:t> stands for bootstrap aggregation. It combines multiple learners in a way to reduce the variance of estimates: train M different trees on different random subsets of the data and perform voting for final prediction. I.e. Random Forest is a bagging method.</a:t>
            </a:r>
            <a:endParaRPr sz="1200">
              <a:highlight>
                <a:schemeClr val="lt1"/>
              </a:highlight>
            </a:endParaRPr>
          </a:p>
        </p:txBody>
      </p:sp>
      <p:sp>
        <p:nvSpPr>
          <p:cNvPr id="78" name="Google Shape;78;p16"/>
          <p:cNvSpPr txBox="1"/>
          <p:nvPr/>
        </p:nvSpPr>
        <p:spPr>
          <a:xfrm>
            <a:off x="2760750" y="1103200"/>
            <a:ext cx="3049500" cy="193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150">
                <a:solidFill>
                  <a:srgbClr val="05192D"/>
                </a:solidFill>
                <a:highlight>
                  <a:schemeClr val="lt1"/>
                </a:highlight>
              </a:rPr>
              <a:t>Boosting algorithms</a:t>
            </a:r>
            <a:r>
              <a:rPr lang="it" sz="1150">
                <a:solidFill>
                  <a:srgbClr val="05192D"/>
                </a:solidFill>
                <a:highlight>
                  <a:schemeClr val="lt1"/>
                </a:highlight>
              </a:rPr>
              <a:t> are a set of the low accurate classifier to create a highly accurate classifier. Boosting algorithm can track the model who failed the accurate prediction and are less affected by the overfitting problem. I.e.</a:t>
            </a:r>
            <a:endParaRPr sz="1150">
              <a:solidFill>
                <a:srgbClr val="05192D"/>
              </a:solidFill>
              <a:highlight>
                <a:schemeClr val="lt1"/>
              </a:highlight>
            </a:endParaRPr>
          </a:p>
          <a:p>
            <a:pPr indent="-301625" lvl="1" marL="914400" rtl="0" algn="l">
              <a:lnSpc>
                <a:spcPct val="100000"/>
              </a:lnSpc>
              <a:spcBef>
                <a:spcPts val="0"/>
              </a:spcBef>
              <a:spcAft>
                <a:spcPts val="0"/>
              </a:spcAft>
              <a:buClr>
                <a:srgbClr val="05192D"/>
              </a:buClr>
              <a:buSzPts val="1150"/>
              <a:buChar char="○"/>
            </a:pPr>
            <a:r>
              <a:rPr lang="it" sz="1150">
                <a:solidFill>
                  <a:srgbClr val="05192D"/>
                </a:solidFill>
                <a:highlight>
                  <a:schemeClr val="lt1"/>
                </a:highlight>
              </a:rPr>
              <a:t>AdaBoost (Adaptive Boosting)</a:t>
            </a:r>
            <a:endParaRPr sz="1150">
              <a:solidFill>
                <a:srgbClr val="05192D"/>
              </a:solidFill>
              <a:highlight>
                <a:schemeClr val="lt1"/>
              </a:highlight>
            </a:endParaRPr>
          </a:p>
          <a:p>
            <a:pPr indent="-301625" lvl="1" marL="914400" rtl="0" algn="l">
              <a:lnSpc>
                <a:spcPct val="100000"/>
              </a:lnSpc>
              <a:spcBef>
                <a:spcPts val="0"/>
              </a:spcBef>
              <a:spcAft>
                <a:spcPts val="0"/>
              </a:spcAft>
              <a:buClr>
                <a:srgbClr val="05192D"/>
              </a:buClr>
              <a:buSzPts val="1150"/>
              <a:buChar char="○"/>
            </a:pPr>
            <a:r>
              <a:rPr lang="it" sz="1150">
                <a:solidFill>
                  <a:srgbClr val="05192D"/>
                </a:solidFill>
                <a:highlight>
                  <a:schemeClr val="lt1"/>
                </a:highlight>
              </a:rPr>
              <a:t>Gradient Tree Boosting</a:t>
            </a:r>
            <a:endParaRPr sz="1150">
              <a:solidFill>
                <a:srgbClr val="05192D"/>
              </a:solidFill>
              <a:highlight>
                <a:schemeClr val="lt1"/>
              </a:highlight>
            </a:endParaRPr>
          </a:p>
          <a:p>
            <a:pPr indent="-301625" lvl="1" marL="914400" rtl="0" algn="l">
              <a:lnSpc>
                <a:spcPct val="100000"/>
              </a:lnSpc>
              <a:spcBef>
                <a:spcPts val="0"/>
              </a:spcBef>
              <a:spcAft>
                <a:spcPts val="3600"/>
              </a:spcAft>
              <a:buClr>
                <a:srgbClr val="05192D"/>
              </a:buClr>
              <a:buSzPts val="1150"/>
              <a:buChar char="○"/>
            </a:pPr>
            <a:r>
              <a:rPr lang="it" sz="1150">
                <a:solidFill>
                  <a:srgbClr val="05192D"/>
                </a:solidFill>
                <a:highlight>
                  <a:schemeClr val="lt1"/>
                </a:highlight>
              </a:rPr>
              <a:t>XGBoost</a:t>
            </a:r>
            <a:endParaRPr sz="1200">
              <a:highlight>
                <a:schemeClr val="lt1"/>
              </a:highlight>
            </a:endParaRPr>
          </a:p>
        </p:txBody>
      </p:sp>
      <p:sp>
        <p:nvSpPr>
          <p:cNvPr id="79" name="Google Shape;79;p16"/>
          <p:cNvSpPr txBox="1"/>
          <p:nvPr/>
        </p:nvSpPr>
        <p:spPr>
          <a:xfrm>
            <a:off x="6025275" y="1103200"/>
            <a:ext cx="3003900" cy="184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b="1" lang="it" sz="1150">
                <a:solidFill>
                  <a:srgbClr val="05192D"/>
                </a:solidFill>
                <a:highlight>
                  <a:schemeClr val="lt1"/>
                </a:highlight>
              </a:rPr>
              <a:t>Stacking(or stacked generalization)</a:t>
            </a:r>
            <a:r>
              <a:rPr lang="it" sz="1150">
                <a:solidFill>
                  <a:srgbClr val="05192D"/>
                </a:solidFill>
                <a:highlight>
                  <a:schemeClr val="lt1"/>
                </a:highlight>
              </a:rPr>
              <a:t> is an ensemble learning technique that combines multiple base classification models predictions into a new data set. This new data are treated as the input data for another classifier. This final (Meta) classifier employed to solve this problem. </a:t>
            </a:r>
            <a:endParaRPr sz="1150">
              <a:solidFill>
                <a:srgbClr val="05192D"/>
              </a:solidFill>
              <a:highlight>
                <a:schemeClr val="lt1"/>
              </a:highlight>
            </a:endParaRPr>
          </a:p>
          <a:p>
            <a:pPr indent="0" lvl="0" marL="0" rtl="0" algn="r">
              <a:lnSpc>
                <a:spcPct val="115000"/>
              </a:lnSpc>
              <a:spcBef>
                <a:spcPts val="900"/>
              </a:spcBef>
              <a:spcAft>
                <a:spcPts val="0"/>
              </a:spcAft>
              <a:buNone/>
            </a:pPr>
            <a:r>
              <a:rPr lang="it" sz="750">
                <a:solidFill>
                  <a:srgbClr val="05192D"/>
                </a:solidFill>
                <a:highlight>
                  <a:srgbClr val="F7F3EB"/>
                </a:highlight>
              </a:rPr>
              <a:t>*</a:t>
            </a:r>
            <a:r>
              <a:rPr lang="it" sz="750" u="sng">
                <a:solidFill>
                  <a:schemeClr val="hlink"/>
                </a:solidFill>
                <a:highlight>
                  <a:srgbClr val="F7F3EB"/>
                </a:highlight>
                <a:hlinkClick r:id="rId3"/>
              </a:rPr>
              <a:t>https://www.datacamp.com/tutorial/adaboost-classifier-python</a:t>
            </a:r>
            <a:endParaRPr sz="750">
              <a:solidFill>
                <a:srgbClr val="05192D"/>
              </a:solidFill>
              <a:highlight>
                <a:srgbClr val="F7F3EB"/>
              </a:highlight>
            </a:endParaRPr>
          </a:p>
        </p:txBody>
      </p:sp>
      <p:pic>
        <p:nvPicPr>
          <p:cNvPr id="80" name="Google Shape;80;p16"/>
          <p:cNvPicPr preferRelativeResize="0"/>
          <p:nvPr/>
        </p:nvPicPr>
        <p:blipFill>
          <a:blip r:embed="rId4">
            <a:alphaModFix/>
          </a:blip>
          <a:stretch>
            <a:fillRect/>
          </a:stretch>
        </p:blipFill>
        <p:spPr>
          <a:xfrm>
            <a:off x="2698125" y="3192700"/>
            <a:ext cx="3197155" cy="1798400"/>
          </a:xfrm>
          <a:prstGeom prst="rect">
            <a:avLst/>
          </a:prstGeom>
          <a:noFill/>
          <a:ln>
            <a:noFill/>
          </a:ln>
        </p:spPr>
      </p:pic>
      <p:sp>
        <p:nvSpPr>
          <p:cNvPr id="81" name="Google Shape;81;p16"/>
          <p:cNvSpPr txBox="1"/>
          <p:nvPr/>
        </p:nvSpPr>
        <p:spPr>
          <a:xfrm>
            <a:off x="2767450" y="4859475"/>
            <a:ext cx="4005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700"/>
              <a:t>*</a:t>
            </a:r>
            <a:r>
              <a:rPr lang="it" sz="700" u="sng">
                <a:solidFill>
                  <a:schemeClr val="hlink"/>
                </a:solidFill>
                <a:hlinkClick r:id="rId5"/>
              </a:rPr>
              <a:t>https://developer.ibm.com/articles/stack-machine-learning-models-get-better-results/</a:t>
            </a:r>
            <a:endParaRPr sz="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Model</a:t>
            </a:r>
            <a:endParaRPr/>
          </a:p>
        </p:txBody>
      </p:sp>
      <p:pic>
        <p:nvPicPr>
          <p:cNvPr id="470" name="Google Shape;470;p52"/>
          <p:cNvPicPr preferRelativeResize="0"/>
          <p:nvPr/>
        </p:nvPicPr>
        <p:blipFill>
          <a:blip r:embed="rId3">
            <a:alphaModFix/>
          </a:blip>
          <a:stretch>
            <a:fillRect/>
          </a:stretch>
        </p:blipFill>
        <p:spPr>
          <a:xfrm>
            <a:off x="379175" y="1833925"/>
            <a:ext cx="3059475" cy="3256151"/>
          </a:xfrm>
          <a:prstGeom prst="rect">
            <a:avLst/>
          </a:prstGeom>
          <a:noFill/>
          <a:ln>
            <a:noFill/>
          </a:ln>
        </p:spPr>
      </p:pic>
      <p:sp>
        <p:nvSpPr>
          <p:cNvPr id="471" name="Google Shape;471;p52"/>
          <p:cNvSpPr txBox="1"/>
          <p:nvPr/>
        </p:nvSpPr>
        <p:spPr>
          <a:xfrm>
            <a:off x="657375" y="1119725"/>
            <a:ext cx="41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Training set data augmentation from 4876 to 8417 </a:t>
            </a:r>
            <a:endParaRPr/>
          </a:p>
        </p:txBody>
      </p:sp>
      <p:pic>
        <p:nvPicPr>
          <p:cNvPr id="472" name="Google Shape;472;p52"/>
          <p:cNvPicPr preferRelativeResize="0"/>
          <p:nvPr/>
        </p:nvPicPr>
        <p:blipFill>
          <a:blip r:embed="rId4">
            <a:alphaModFix/>
          </a:blip>
          <a:stretch>
            <a:fillRect/>
          </a:stretch>
        </p:blipFill>
        <p:spPr>
          <a:xfrm>
            <a:off x="5599250" y="1892675"/>
            <a:ext cx="2612600" cy="2780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Model</a:t>
            </a:r>
            <a:endParaRPr/>
          </a:p>
        </p:txBody>
      </p:sp>
      <p:sp>
        <p:nvSpPr>
          <p:cNvPr id="478" name="Google Shape;478;p53"/>
          <p:cNvSpPr txBox="1"/>
          <p:nvPr>
            <p:ph idx="1" type="body"/>
          </p:nvPr>
        </p:nvSpPr>
        <p:spPr>
          <a:xfrm>
            <a:off x="311700" y="1152475"/>
            <a:ext cx="5619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Training setting </a:t>
            </a:r>
            <a:r>
              <a:rPr lang="it"/>
              <a:t>'Details' images set to Others class because potentially they could confuse the model.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Anywhere</a:t>
            </a:r>
            <a:r>
              <a:rPr lang="it"/>
              <a:t> during test, 'Details' images remain in their original class.</a:t>
            </a:r>
            <a:endParaRPr/>
          </a:p>
          <a:p>
            <a:pPr indent="0" lvl="0" marL="0" rtl="0" algn="l">
              <a:spcBef>
                <a:spcPts val="1200"/>
              </a:spcBef>
              <a:spcAft>
                <a:spcPts val="1200"/>
              </a:spcAft>
              <a:buNone/>
            </a:pPr>
            <a:r>
              <a:t/>
            </a:r>
            <a:endParaRPr/>
          </a:p>
        </p:txBody>
      </p:sp>
      <p:pic>
        <p:nvPicPr>
          <p:cNvPr id="479" name="Google Shape;479;p53"/>
          <p:cNvPicPr preferRelativeResize="0"/>
          <p:nvPr/>
        </p:nvPicPr>
        <p:blipFill>
          <a:blip r:embed="rId3">
            <a:alphaModFix/>
          </a:blip>
          <a:stretch>
            <a:fillRect/>
          </a:stretch>
        </p:blipFill>
        <p:spPr>
          <a:xfrm>
            <a:off x="6360328" y="1387000"/>
            <a:ext cx="2154925" cy="3026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Model - Training performance</a:t>
            </a:r>
            <a:endParaRPr/>
          </a:p>
        </p:txBody>
      </p:sp>
      <p:pic>
        <p:nvPicPr>
          <p:cNvPr id="485" name="Google Shape;485;p54"/>
          <p:cNvPicPr preferRelativeResize="0"/>
          <p:nvPr/>
        </p:nvPicPr>
        <p:blipFill>
          <a:blip r:embed="rId3">
            <a:alphaModFix/>
          </a:blip>
          <a:stretch>
            <a:fillRect/>
          </a:stretch>
        </p:blipFill>
        <p:spPr>
          <a:xfrm>
            <a:off x="1206425" y="3025558"/>
            <a:ext cx="3185802" cy="1673774"/>
          </a:xfrm>
          <a:prstGeom prst="rect">
            <a:avLst/>
          </a:prstGeom>
          <a:noFill/>
          <a:ln>
            <a:noFill/>
          </a:ln>
        </p:spPr>
      </p:pic>
      <p:pic>
        <p:nvPicPr>
          <p:cNvPr id="486" name="Google Shape;486;p54"/>
          <p:cNvPicPr preferRelativeResize="0"/>
          <p:nvPr/>
        </p:nvPicPr>
        <p:blipFill>
          <a:blip r:embed="rId4">
            <a:alphaModFix/>
          </a:blip>
          <a:stretch>
            <a:fillRect/>
          </a:stretch>
        </p:blipFill>
        <p:spPr>
          <a:xfrm>
            <a:off x="918175" y="1145089"/>
            <a:ext cx="3336801" cy="1753100"/>
          </a:xfrm>
          <a:prstGeom prst="rect">
            <a:avLst/>
          </a:prstGeom>
          <a:noFill/>
          <a:ln>
            <a:noFill/>
          </a:ln>
        </p:spPr>
      </p:pic>
      <p:pic>
        <p:nvPicPr>
          <p:cNvPr id="487" name="Google Shape;487;p54"/>
          <p:cNvPicPr preferRelativeResize="0"/>
          <p:nvPr/>
        </p:nvPicPr>
        <p:blipFill>
          <a:blip r:embed="rId5">
            <a:alphaModFix/>
          </a:blip>
          <a:stretch>
            <a:fillRect/>
          </a:stretch>
        </p:blipFill>
        <p:spPr>
          <a:xfrm>
            <a:off x="5462750" y="3025552"/>
            <a:ext cx="3242173" cy="1703399"/>
          </a:xfrm>
          <a:prstGeom prst="rect">
            <a:avLst/>
          </a:prstGeom>
          <a:noFill/>
          <a:ln>
            <a:noFill/>
          </a:ln>
        </p:spPr>
      </p:pic>
      <p:pic>
        <p:nvPicPr>
          <p:cNvPr id="488" name="Google Shape;488;p54"/>
          <p:cNvPicPr preferRelativeResize="0"/>
          <p:nvPr/>
        </p:nvPicPr>
        <p:blipFill>
          <a:blip r:embed="rId6">
            <a:alphaModFix/>
          </a:blip>
          <a:stretch>
            <a:fillRect/>
          </a:stretch>
        </p:blipFill>
        <p:spPr>
          <a:xfrm>
            <a:off x="5425951" y="1170125"/>
            <a:ext cx="3241462" cy="170303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Model - System usage during training</a:t>
            </a:r>
            <a:endParaRPr/>
          </a:p>
        </p:txBody>
      </p:sp>
      <p:pic>
        <p:nvPicPr>
          <p:cNvPr id="494" name="Google Shape;494;p55"/>
          <p:cNvPicPr preferRelativeResize="0"/>
          <p:nvPr/>
        </p:nvPicPr>
        <p:blipFill>
          <a:blip r:embed="rId3">
            <a:alphaModFix/>
          </a:blip>
          <a:stretch>
            <a:fillRect/>
          </a:stretch>
        </p:blipFill>
        <p:spPr>
          <a:xfrm>
            <a:off x="5257800" y="2878000"/>
            <a:ext cx="3254149" cy="1709699"/>
          </a:xfrm>
          <a:prstGeom prst="rect">
            <a:avLst/>
          </a:prstGeom>
          <a:noFill/>
          <a:ln>
            <a:noFill/>
          </a:ln>
        </p:spPr>
      </p:pic>
      <p:pic>
        <p:nvPicPr>
          <p:cNvPr id="495" name="Google Shape;495;p55"/>
          <p:cNvPicPr preferRelativeResize="0"/>
          <p:nvPr/>
        </p:nvPicPr>
        <p:blipFill>
          <a:blip r:embed="rId4">
            <a:alphaModFix/>
          </a:blip>
          <a:stretch>
            <a:fillRect/>
          </a:stretch>
        </p:blipFill>
        <p:spPr>
          <a:xfrm>
            <a:off x="578225" y="1393851"/>
            <a:ext cx="4527176" cy="2378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Model:</a:t>
            </a:r>
            <a:r>
              <a:rPr lang="it"/>
              <a:t> Optimal Threshold for Precision-Recall Curve</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Clr>
                <a:schemeClr val="dk1"/>
              </a:buClr>
              <a:buSzPct val="104761"/>
              <a:buFont typeface="Arial"/>
              <a:buNone/>
            </a:pPr>
            <a:r>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501" name="Google Shape;501;p56"/>
          <p:cNvPicPr preferRelativeResize="0"/>
          <p:nvPr/>
        </p:nvPicPr>
        <p:blipFill>
          <a:blip r:embed="rId3">
            <a:alphaModFix/>
          </a:blip>
          <a:stretch>
            <a:fillRect/>
          </a:stretch>
        </p:blipFill>
        <p:spPr>
          <a:xfrm>
            <a:off x="670648" y="1064922"/>
            <a:ext cx="2260801" cy="1732064"/>
          </a:xfrm>
          <a:prstGeom prst="rect">
            <a:avLst/>
          </a:prstGeom>
          <a:noFill/>
          <a:ln>
            <a:noFill/>
          </a:ln>
        </p:spPr>
      </p:pic>
      <p:pic>
        <p:nvPicPr>
          <p:cNvPr id="502" name="Google Shape;502;p56"/>
          <p:cNvPicPr preferRelativeResize="0"/>
          <p:nvPr/>
        </p:nvPicPr>
        <p:blipFill>
          <a:blip r:embed="rId4">
            <a:alphaModFix/>
          </a:blip>
          <a:stretch>
            <a:fillRect/>
          </a:stretch>
        </p:blipFill>
        <p:spPr>
          <a:xfrm>
            <a:off x="679081" y="3101300"/>
            <a:ext cx="2296799" cy="1760880"/>
          </a:xfrm>
          <a:prstGeom prst="rect">
            <a:avLst/>
          </a:prstGeom>
          <a:noFill/>
          <a:ln>
            <a:noFill/>
          </a:ln>
        </p:spPr>
      </p:pic>
      <p:pic>
        <p:nvPicPr>
          <p:cNvPr id="503" name="Google Shape;503;p56"/>
          <p:cNvPicPr preferRelativeResize="0"/>
          <p:nvPr/>
        </p:nvPicPr>
        <p:blipFill>
          <a:blip r:embed="rId5">
            <a:alphaModFix/>
          </a:blip>
          <a:stretch>
            <a:fillRect/>
          </a:stretch>
        </p:blipFill>
        <p:spPr>
          <a:xfrm>
            <a:off x="4083436" y="3101300"/>
            <a:ext cx="2262127" cy="1731550"/>
          </a:xfrm>
          <a:prstGeom prst="rect">
            <a:avLst/>
          </a:prstGeom>
          <a:noFill/>
          <a:ln>
            <a:noFill/>
          </a:ln>
        </p:spPr>
      </p:pic>
      <p:pic>
        <p:nvPicPr>
          <p:cNvPr id="504" name="Google Shape;504;p56"/>
          <p:cNvPicPr preferRelativeResize="0"/>
          <p:nvPr/>
        </p:nvPicPr>
        <p:blipFill>
          <a:blip r:embed="rId6">
            <a:alphaModFix/>
          </a:blip>
          <a:stretch>
            <a:fillRect/>
          </a:stretch>
        </p:blipFill>
        <p:spPr>
          <a:xfrm>
            <a:off x="4083425" y="1114688"/>
            <a:ext cx="2262150" cy="1731587"/>
          </a:xfrm>
          <a:prstGeom prst="rect">
            <a:avLst/>
          </a:prstGeom>
          <a:noFill/>
          <a:ln>
            <a:noFill/>
          </a:ln>
        </p:spPr>
      </p:pic>
      <p:sp>
        <p:nvSpPr>
          <p:cNvPr id="505" name="Google Shape;505;p56"/>
          <p:cNvSpPr txBox="1"/>
          <p:nvPr/>
        </p:nvSpPr>
        <p:spPr>
          <a:xfrm>
            <a:off x="4442750" y="3520675"/>
            <a:ext cx="1543500" cy="89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it" sz="1000"/>
              <a:t>Others </a:t>
            </a:r>
            <a:endParaRPr sz="1000"/>
          </a:p>
          <a:p>
            <a:pPr indent="0" lvl="0" marL="0" rtl="0" algn="l">
              <a:spcBef>
                <a:spcPts val="0"/>
              </a:spcBef>
              <a:spcAft>
                <a:spcPts val="0"/>
              </a:spcAft>
              <a:buNone/>
            </a:pPr>
            <a:r>
              <a:rPr lang="it" sz="1000"/>
              <a:t>Best Threshold=0.371</a:t>
            </a:r>
            <a:endParaRPr sz="1000"/>
          </a:p>
          <a:p>
            <a:pPr indent="0" lvl="0" marL="0" rtl="0" algn="l">
              <a:spcBef>
                <a:spcPts val="0"/>
              </a:spcBef>
              <a:spcAft>
                <a:spcPts val="0"/>
              </a:spcAft>
              <a:buNone/>
            </a:pPr>
            <a:r>
              <a:rPr lang="it" sz="1000"/>
              <a:t> F-Score=0.910</a:t>
            </a:r>
            <a:endParaRPr sz="1000"/>
          </a:p>
        </p:txBody>
      </p:sp>
      <p:sp>
        <p:nvSpPr>
          <p:cNvPr id="506" name="Google Shape;506;p56"/>
          <p:cNvSpPr txBox="1"/>
          <p:nvPr/>
        </p:nvSpPr>
        <p:spPr>
          <a:xfrm>
            <a:off x="1198263" y="1676263"/>
            <a:ext cx="1543500" cy="76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1000"/>
              <a:t>Plan - </a:t>
            </a:r>
            <a:endParaRPr sz="1000"/>
          </a:p>
          <a:p>
            <a:pPr indent="0" lvl="0" marL="0" rtl="0" algn="l">
              <a:spcBef>
                <a:spcPts val="0"/>
              </a:spcBef>
              <a:spcAft>
                <a:spcPts val="0"/>
              </a:spcAft>
              <a:buNone/>
            </a:pPr>
            <a:r>
              <a:rPr lang="it" sz="1000"/>
              <a:t>Best Threshold=0.483</a:t>
            </a:r>
            <a:endParaRPr sz="1000"/>
          </a:p>
          <a:p>
            <a:pPr indent="0" lvl="0" marL="0" rtl="0" algn="l">
              <a:spcBef>
                <a:spcPts val="0"/>
              </a:spcBef>
              <a:spcAft>
                <a:spcPts val="0"/>
              </a:spcAft>
              <a:buNone/>
            </a:pPr>
            <a:r>
              <a:rPr lang="it" sz="1000"/>
              <a:t>F-Score=0.797</a:t>
            </a:r>
            <a:endParaRPr sz="700"/>
          </a:p>
        </p:txBody>
      </p:sp>
      <p:sp>
        <p:nvSpPr>
          <p:cNvPr id="507" name="Google Shape;507;p56"/>
          <p:cNvSpPr txBox="1"/>
          <p:nvPr/>
        </p:nvSpPr>
        <p:spPr>
          <a:xfrm>
            <a:off x="4871925" y="1450238"/>
            <a:ext cx="1543500" cy="106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it" sz="1000"/>
              <a:t>Elevation </a:t>
            </a:r>
            <a:endParaRPr sz="1000"/>
          </a:p>
          <a:p>
            <a:pPr indent="0" lvl="0" marL="0" rtl="0" algn="l">
              <a:spcBef>
                <a:spcPts val="0"/>
              </a:spcBef>
              <a:spcAft>
                <a:spcPts val="0"/>
              </a:spcAft>
              <a:buNone/>
            </a:pPr>
            <a:r>
              <a:rPr lang="it" sz="1000"/>
              <a:t>Best Threshold=0.468</a:t>
            </a:r>
            <a:endParaRPr sz="1000"/>
          </a:p>
          <a:p>
            <a:pPr indent="0" lvl="0" marL="0" rtl="0" algn="l">
              <a:spcBef>
                <a:spcPts val="0"/>
              </a:spcBef>
              <a:spcAft>
                <a:spcPts val="0"/>
              </a:spcAft>
              <a:buNone/>
            </a:pPr>
            <a:r>
              <a:rPr lang="it" sz="1000"/>
              <a:t>F-Score=0.802</a:t>
            </a:r>
            <a:endParaRPr sz="100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
        <p:nvSpPr>
          <p:cNvPr id="508" name="Google Shape;508;p56"/>
          <p:cNvSpPr txBox="1"/>
          <p:nvPr/>
        </p:nvSpPr>
        <p:spPr>
          <a:xfrm>
            <a:off x="1090425" y="3427038"/>
            <a:ext cx="1543500" cy="133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rPr lang="it" sz="1000"/>
              <a:t>Section </a:t>
            </a:r>
            <a:endParaRPr sz="1000"/>
          </a:p>
          <a:p>
            <a:pPr indent="0" lvl="0" marL="0" rtl="0" algn="l">
              <a:spcBef>
                <a:spcPts val="0"/>
              </a:spcBef>
              <a:spcAft>
                <a:spcPts val="0"/>
              </a:spcAft>
              <a:buNone/>
            </a:pPr>
            <a:r>
              <a:rPr lang="it" sz="1000"/>
              <a:t>Best Threshold=0.531</a:t>
            </a:r>
            <a:endParaRPr sz="1000"/>
          </a:p>
          <a:p>
            <a:pPr indent="0" lvl="0" marL="0" rtl="0" algn="l">
              <a:spcBef>
                <a:spcPts val="0"/>
              </a:spcBef>
              <a:spcAft>
                <a:spcPts val="0"/>
              </a:spcAft>
              <a:buNone/>
            </a:pPr>
            <a:r>
              <a:rPr lang="it" sz="1000"/>
              <a:t>F-Score=0.706</a:t>
            </a:r>
            <a:endParaRPr sz="6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
        <p:nvSpPr>
          <p:cNvPr id="509" name="Google Shape;509;p56"/>
          <p:cNvSpPr txBox="1"/>
          <p:nvPr/>
        </p:nvSpPr>
        <p:spPr>
          <a:xfrm>
            <a:off x="7557250" y="1842250"/>
            <a:ext cx="16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0" name="Google Shape;510;p56"/>
          <p:cNvSpPr txBox="1"/>
          <p:nvPr/>
        </p:nvSpPr>
        <p:spPr>
          <a:xfrm>
            <a:off x="6683200" y="3173475"/>
            <a:ext cx="2393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The 4 output neurons has a threshold transforming decimal values to boolean.  Each threshold has a </a:t>
            </a:r>
            <a:r>
              <a:rPr lang="it"/>
              <a:t>standard</a:t>
            </a:r>
            <a:r>
              <a:rPr lang="it"/>
              <a:t> value of 0.5 but needs to be optimized on </a:t>
            </a:r>
            <a:r>
              <a:rPr b="1" lang="it"/>
              <a:t>training set</a:t>
            </a:r>
            <a:r>
              <a:rPr lang="it"/>
              <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Model - Thresholds vs Test set</a:t>
            </a:r>
            <a:endParaRPr/>
          </a:p>
        </p:txBody>
      </p:sp>
      <p:pic>
        <p:nvPicPr>
          <p:cNvPr id="516" name="Google Shape;516;p57"/>
          <p:cNvPicPr preferRelativeResize="0"/>
          <p:nvPr/>
        </p:nvPicPr>
        <p:blipFill>
          <a:blip r:embed="rId3">
            <a:alphaModFix/>
          </a:blip>
          <a:stretch>
            <a:fillRect/>
          </a:stretch>
        </p:blipFill>
        <p:spPr>
          <a:xfrm>
            <a:off x="768900" y="962000"/>
            <a:ext cx="2159999" cy="1700838"/>
          </a:xfrm>
          <a:prstGeom prst="rect">
            <a:avLst/>
          </a:prstGeom>
          <a:noFill/>
          <a:ln>
            <a:noFill/>
          </a:ln>
        </p:spPr>
      </p:pic>
      <p:pic>
        <p:nvPicPr>
          <p:cNvPr id="517" name="Google Shape;517;p57"/>
          <p:cNvPicPr preferRelativeResize="0"/>
          <p:nvPr/>
        </p:nvPicPr>
        <p:blipFill>
          <a:blip r:embed="rId4">
            <a:alphaModFix/>
          </a:blip>
          <a:stretch>
            <a:fillRect/>
          </a:stretch>
        </p:blipFill>
        <p:spPr>
          <a:xfrm>
            <a:off x="3846600" y="961017"/>
            <a:ext cx="2159999" cy="1702800"/>
          </a:xfrm>
          <a:prstGeom prst="rect">
            <a:avLst/>
          </a:prstGeom>
          <a:noFill/>
          <a:ln>
            <a:noFill/>
          </a:ln>
        </p:spPr>
      </p:pic>
      <p:pic>
        <p:nvPicPr>
          <p:cNvPr id="518" name="Google Shape;518;p57"/>
          <p:cNvPicPr preferRelativeResize="0"/>
          <p:nvPr/>
        </p:nvPicPr>
        <p:blipFill>
          <a:blip r:embed="rId5">
            <a:alphaModFix/>
          </a:blip>
          <a:stretch>
            <a:fillRect/>
          </a:stretch>
        </p:blipFill>
        <p:spPr>
          <a:xfrm>
            <a:off x="768904" y="2985926"/>
            <a:ext cx="2159999" cy="1702800"/>
          </a:xfrm>
          <a:prstGeom prst="rect">
            <a:avLst/>
          </a:prstGeom>
          <a:noFill/>
          <a:ln>
            <a:noFill/>
          </a:ln>
        </p:spPr>
      </p:pic>
      <p:pic>
        <p:nvPicPr>
          <p:cNvPr id="519" name="Google Shape;519;p57"/>
          <p:cNvPicPr preferRelativeResize="0"/>
          <p:nvPr/>
        </p:nvPicPr>
        <p:blipFill>
          <a:blip r:embed="rId6">
            <a:alphaModFix/>
          </a:blip>
          <a:stretch>
            <a:fillRect/>
          </a:stretch>
        </p:blipFill>
        <p:spPr>
          <a:xfrm>
            <a:off x="3846600" y="2985916"/>
            <a:ext cx="2159999" cy="1702800"/>
          </a:xfrm>
          <a:prstGeom prst="rect">
            <a:avLst/>
          </a:prstGeom>
          <a:noFill/>
          <a:ln>
            <a:noFill/>
          </a:ln>
        </p:spPr>
      </p:pic>
      <p:sp>
        <p:nvSpPr>
          <p:cNvPr id="520" name="Google Shape;520;p57"/>
          <p:cNvSpPr txBox="1"/>
          <p:nvPr/>
        </p:nvSpPr>
        <p:spPr>
          <a:xfrm>
            <a:off x="6615950" y="3276600"/>
            <a:ext cx="2272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Binary F1 score gain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			to 0.</a:t>
            </a:r>
            <a:r>
              <a:rPr lang="it"/>
              <a:t>778</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from 0.7</a:t>
            </a:r>
            <a:r>
              <a:rPr lang="it"/>
              <a:t>69</a:t>
            </a:r>
            <a:endParaRPr/>
          </a:p>
        </p:txBody>
      </p:sp>
      <p:cxnSp>
        <p:nvCxnSpPr>
          <p:cNvPr id="521" name="Google Shape;521;p57"/>
          <p:cNvCxnSpPr/>
          <p:nvPr/>
        </p:nvCxnSpPr>
        <p:spPr>
          <a:xfrm flipH="1" rot="10800000">
            <a:off x="7714757" y="4029700"/>
            <a:ext cx="227400" cy="13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Model performance on test set</a:t>
            </a:r>
            <a:endParaRPr/>
          </a:p>
        </p:txBody>
      </p:sp>
      <p:sp>
        <p:nvSpPr>
          <p:cNvPr id="527" name="Google Shape;527;p58"/>
          <p:cNvSpPr txBox="1"/>
          <p:nvPr/>
        </p:nvSpPr>
        <p:spPr>
          <a:xfrm>
            <a:off x="152400" y="3519275"/>
            <a:ext cx="2783400" cy="150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D9D9D9"/>
                </a:solidFill>
              </a:rPr>
              <a:t>Parallel    529 		(46.9%) </a:t>
            </a:r>
            <a:r>
              <a:rPr lang="it"/>
              <a:t> </a:t>
            </a:r>
            <a:r>
              <a:rPr lang="it">
                <a:solidFill>
                  <a:srgbClr val="9E9E9E"/>
                </a:solidFill>
              </a:rPr>
              <a:t>Cascade  509 		(45.1%)</a:t>
            </a:r>
            <a:endParaRPr>
              <a:solidFill>
                <a:srgbClr val="9E9E9E"/>
              </a:solidFill>
            </a:endParaRPr>
          </a:p>
          <a:p>
            <a:pPr indent="0" lvl="0" marL="0" rtl="0" algn="l">
              <a:spcBef>
                <a:spcPts val="0"/>
              </a:spcBef>
              <a:spcAft>
                <a:spcPts val="0"/>
              </a:spcAft>
              <a:buNone/>
            </a:pPr>
            <a:r>
              <a:rPr lang="it">
                <a:solidFill>
                  <a:srgbClr val="9E9E9E"/>
                </a:solidFill>
              </a:rPr>
              <a:t>N Head    500 		(44.3%)</a:t>
            </a:r>
            <a:endParaRPr>
              <a:solidFill>
                <a:srgbClr val="9E9E9E"/>
              </a:solidFill>
            </a:endParaRPr>
          </a:p>
          <a:p>
            <a:pPr indent="0" lvl="0" marL="0" rtl="0" algn="l">
              <a:spcBef>
                <a:spcPts val="0"/>
              </a:spcBef>
              <a:spcAft>
                <a:spcPts val="0"/>
              </a:spcAft>
              <a:buNone/>
            </a:pPr>
            <a:r>
              <a:rPr lang="it">
                <a:solidFill>
                  <a:schemeClr val="dk1"/>
                </a:solidFill>
              </a:rPr>
              <a:t>VGG16 h 431               (34.3%)</a:t>
            </a:r>
            <a:endParaRPr>
              <a:solidFill>
                <a:schemeClr val="dk1"/>
              </a:solidFill>
            </a:endParaRPr>
          </a:p>
          <a:p>
            <a:pPr indent="0" lvl="0" marL="0" rtl="0" algn="l">
              <a:lnSpc>
                <a:spcPct val="115000"/>
              </a:lnSpc>
              <a:spcBef>
                <a:spcPts val="0"/>
              </a:spcBef>
              <a:spcAft>
                <a:spcPts val="0"/>
              </a:spcAft>
              <a:buNone/>
            </a:pPr>
            <a:r>
              <a:rPr lang="it">
                <a:solidFill>
                  <a:schemeClr val="dk1"/>
                </a:solidFill>
              </a:rPr>
              <a:t>VGG16 h 395               (32.4%)</a:t>
            </a:r>
            <a:endParaRPr>
              <a:solidFill>
                <a:schemeClr val="dk1"/>
              </a:solidFill>
            </a:endParaRPr>
          </a:p>
          <a:p>
            <a:pPr indent="0" lvl="0" marL="0" rtl="0" algn="l">
              <a:lnSpc>
                <a:spcPct val="115000"/>
              </a:lnSpc>
              <a:spcBef>
                <a:spcPts val="0"/>
              </a:spcBef>
              <a:spcAft>
                <a:spcPts val="0"/>
              </a:spcAft>
              <a:buNone/>
            </a:pPr>
            <a:r>
              <a:rPr lang="it">
                <a:solidFill>
                  <a:schemeClr val="dk1"/>
                </a:solidFill>
              </a:rPr>
              <a:t>VGG16 h </a:t>
            </a:r>
            <a:r>
              <a:rPr lang="it">
                <a:solidFill>
                  <a:schemeClr val="dk1"/>
                </a:solidFill>
              </a:rPr>
              <a:t>336</a:t>
            </a:r>
            <a:r>
              <a:rPr lang="it">
                <a:solidFill>
                  <a:schemeClr val="dk1"/>
                </a:solidFill>
              </a:rPr>
              <a:t>		(</a:t>
            </a:r>
            <a:r>
              <a:rPr lang="it">
                <a:solidFill>
                  <a:schemeClr val="dk1"/>
                </a:solidFill>
              </a:rPr>
              <a:t>31.0</a:t>
            </a:r>
            <a:r>
              <a:rPr lang="it">
                <a:solidFill>
                  <a:schemeClr val="dk1"/>
                </a:solidFill>
              </a:rPr>
              <a:t>%)</a:t>
            </a:r>
            <a:endParaRPr>
              <a:solidFill>
                <a:schemeClr val="dk1"/>
              </a:solidFill>
            </a:endParaRPr>
          </a:p>
        </p:txBody>
      </p:sp>
      <p:pic>
        <p:nvPicPr>
          <p:cNvPr id="528" name="Google Shape;528;p58"/>
          <p:cNvPicPr preferRelativeResize="0"/>
          <p:nvPr/>
        </p:nvPicPr>
        <p:blipFill>
          <a:blip r:embed="rId3">
            <a:alphaModFix/>
          </a:blip>
          <a:stretch>
            <a:fillRect/>
          </a:stretch>
        </p:blipFill>
        <p:spPr>
          <a:xfrm>
            <a:off x="5644077" y="180775"/>
            <a:ext cx="2410700" cy="2944400"/>
          </a:xfrm>
          <a:prstGeom prst="rect">
            <a:avLst/>
          </a:prstGeom>
          <a:noFill/>
          <a:ln>
            <a:noFill/>
          </a:ln>
        </p:spPr>
      </p:pic>
      <p:pic>
        <p:nvPicPr>
          <p:cNvPr id="529" name="Google Shape;529;p58"/>
          <p:cNvPicPr preferRelativeResize="0"/>
          <p:nvPr/>
        </p:nvPicPr>
        <p:blipFill>
          <a:blip r:embed="rId4">
            <a:alphaModFix/>
          </a:blip>
          <a:stretch>
            <a:fillRect/>
          </a:stretch>
        </p:blipFill>
        <p:spPr>
          <a:xfrm>
            <a:off x="4279851" y="3125175"/>
            <a:ext cx="4279674" cy="1713525"/>
          </a:xfrm>
          <a:prstGeom prst="rect">
            <a:avLst/>
          </a:prstGeom>
          <a:noFill/>
          <a:ln>
            <a:noFill/>
          </a:ln>
        </p:spPr>
      </p:pic>
      <p:pic>
        <p:nvPicPr>
          <p:cNvPr id="530" name="Google Shape;530;p58" title="Chart"/>
          <p:cNvPicPr preferRelativeResize="0"/>
          <p:nvPr/>
        </p:nvPicPr>
        <p:blipFill>
          <a:blip r:embed="rId5">
            <a:alphaModFix/>
          </a:blip>
          <a:stretch>
            <a:fillRect/>
          </a:stretch>
        </p:blipFill>
        <p:spPr>
          <a:xfrm>
            <a:off x="211126" y="1201975"/>
            <a:ext cx="3110301" cy="19231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Final Model - Performance details over Test set</a:t>
            </a:r>
            <a:endParaRPr/>
          </a:p>
        </p:txBody>
      </p:sp>
      <p:pic>
        <p:nvPicPr>
          <p:cNvPr id="536" name="Google Shape;536;p59"/>
          <p:cNvPicPr preferRelativeResize="0"/>
          <p:nvPr/>
        </p:nvPicPr>
        <p:blipFill>
          <a:blip r:embed="rId3">
            <a:alphaModFix/>
          </a:blip>
          <a:stretch>
            <a:fillRect/>
          </a:stretch>
        </p:blipFill>
        <p:spPr>
          <a:xfrm>
            <a:off x="152400" y="1170125"/>
            <a:ext cx="3333899" cy="2483175"/>
          </a:xfrm>
          <a:prstGeom prst="rect">
            <a:avLst/>
          </a:prstGeom>
          <a:noFill/>
          <a:ln>
            <a:noFill/>
          </a:ln>
        </p:spPr>
      </p:pic>
      <p:sp>
        <p:nvSpPr>
          <p:cNvPr id="537" name="Google Shape;537;p59"/>
          <p:cNvSpPr txBox="1"/>
          <p:nvPr/>
        </p:nvSpPr>
        <p:spPr>
          <a:xfrm>
            <a:off x="446975" y="3685725"/>
            <a:ext cx="3579900" cy="141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700">
                <a:latin typeface="Courier New"/>
                <a:ea typeface="Courier New"/>
                <a:cs typeface="Courier New"/>
                <a:sym typeface="Courier New"/>
              </a:rPr>
              <a:t>Test single class: Plan</a:t>
            </a:r>
            <a:endParaRPr sz="700">
              <a:latin typeface="Courier New"/>
              <a:ea typeface="Courier New"/>
              <a:cs typeface="Courier New"/>
              <a:sym typeface="Courier New"/>
            </a:endParaRPr>
          </a:p>
          <a:p>
            <a:pPr indent="0" lvl="0" marL="0" rtl="0" algn="l">
              <a:spcBef>
                <a:spcPts val="0"/>
              </a:spcBef>
              <a:spcAft>
                <a:spcPts val="0"/>
              </a:spcAft>
              <a:buNone/>
            </a:pPr>
            <a:r>
              <a:rPr lang="it" sz="700">
                <a:latin typeface="Courier New"/>
                <a:ea typeface="Courier New"/>
                <a:cs typeface="Courier New"/>
                <a:sym typeface="Courier New"/>
              </a:rPr>
              <a:t>One vs Others on validation set</a:t>
            </a:r>
            <a:endParaRPr sz="700">
              <a:latin typeface="Courier New"/>
              <a:ea typeface="Courier New"/>
              <a:cs typeface="Courier New"/>
              <a:sym typeface="Courier New"/>
            </a:endParaRPr>
          </a:p>
          <a:p>
            <a:pPr indent="0" lvl="0" marL="0" rtl="0" algn="l">
              <a:spcBef>
                <a:spcPts val="0"/>
              </a:spcBef>
              <a:spcAft>
                <a:spcPts val="0"/>
              </a:spcAft>
              <a:buNone/>
            </a:pPr>
            <a:r>
              <a:t/>
            </a:r>
            <a:endParaRPr sz="700">
              <a:latin typeface="Courier New"/>
              <a:ea typeface="Courier New"/>
              <a:cs typeface="Courier New"/>
              <a:sym typeface="Courier New"/>
            </a:endParaRPr>
          </a:p>
          <a:p>
            <a:pPr indent="0" lvl="0" marL="0" rtl="0" algn="l">
              <a:spcBef>
                <a:spcPts val="0"/>
              </a:spcBef>
              <a:spcAft>
                <a:spcPts val="0"/>
              </a:spcAft>
              <a:buNone/>
            </a:pPr>
            <a:r>
              <a:rPr lang="it" sz="700">
                <a:latin typeface="Courier New"/>
                <a:ea typeface="Courier New"/>
                <a:cs typeface="Courier New"/>
                <a:sym typeface="Courier New"/>
              </a:rPr>
              <a:t>Classification Report</a:t>
            </a:r>
            <a:endParaRPr sz="700">
              <a:latin typeface="Courier New"/>
              <a:ea typeface="Courier New"/>
              <a:cs typeface="Courier New"/>
              <a:sym typeface="Courier New"/>
            </a:endParaRPr>
          </a:p>
          <a:p>
            <a:pPr indent="0" lvl="0" marL="0" rtl="0" algn="l">
              <a:spcBef>
                <a:spcPts val="0"/>
              </a:spcBef>
              <a:spcAft>
                <a:spcPts val="0"/>
              </a:spcAft>
              <a:buNone/>
            </a:pPr>
            <a:r>
              <a:rPr lang="it" sz="700">
                <a:latin typeface="Courier New"/>
                <a:ea typeface="Courier New"/>
                <a:cs typeface="Courier New"/>
                <a:sym typeface="Courier New"/>
              </a:rPr>
              <a:t>              precision    recall  f1-score   support</a:t>
            </a:r>
            <a:endParaRPr sz="700">
              <a:latin typeface="Courier New"/>
              <a:ea typeface="Courier New"/>
              <a:cs typeface="Courier New"/>
              <a:sym typeface="Courier New"/>
            </a:endParaRPr>
          </a:p>
          <a:p>
            <a:pPr indent="0" lvl="0" marL="0" rtl="0" algn="l">
              <a:spcBef>
                <a:spcPts val="0"/>
              </a:spcBef>
              <a:spcAft>
                <a:spcPts val="0"/>
              </a:spcAft>
              <a:buNone/>
            </a:pPr>
            <a:r>
              <a:t/>
            </a:r>
            <a:endParaRPr sz="700">
              <a:latin typeface="Courier New"/>
              <a:ea typeface="Courier New"/>
              <a:cs typeface="Courier New"/>
              <a:sym typeface="Courier New"/>
            </a:endParaRPr>
          </a:p>
          <a:p>
            <a:pPr indent="0" lvl="0" marL="0" rtl="0" algn="l">
              <a:spcBef>
                <a:spcPts val="0"/>
              </a:spcBef>
              <a:spcAft>
                <a:spcPts val="0"/>
              </a:spcAft>
              <a:buNone/>
            </a:pPr>
            <a:r>
              <a:rPr lang="it" sz="700">
                <a:latin typeface="Courier New"/>
                <a:ea typeface="Courier New"/>
                <a:cs typeface="Courier New"/>
                <a:sym typeface="Courier New"/>
              </a:rPr>
              <a:t>˜All Others˜       0.90      0.89      0.90       723</a:t>
            </a:r>
            <a:endParaRPr sz="700">
              <a:latin typeface="Courier New"/>
              <a:ea typeface="Courier New"/>
              <a:cs typeface="Courier New"/>
              <a:sym typeface="Courier New"/>
            </a:endParaRPr>
          </a:p>
          <a:p>
            <a:pPr indent="0" lvl="0" marL="0" rtl="0" algn="l">
              <a:spcBef>
                <a:spcPts val="0"/>
              </a:spcBef>
              <a:spcAft>
                <a:spcPts val="0"/>
              </a:spcAft>
              <a:buNone/>
            </a:pPr>
            <a:r>
              <a:rPr lang="it" sz="700">
                <a:latin typeface="Courier New"/>
                <a:ea typeface="Courier New"/>
                <a:cs typeface="Courier New"/>
                <a:sym typeface="Courier New"/>
              </a:rPr>
              <a:t>        Plan       0.77      0.78      0.77       323</a:t>
            </a:r>
            <a:endParaRPr sz="700">
              <a:latin typeface="Courier New"/>
              <a:ea typeface="Courier New"/>
              <a:cs typeface="Courier New"/>
              <a:sym typeface="Courier New"/>
            </a:endParaRPr>
          </a:p>
          <a:p>
            <a:pPr indent="0" lvl="0" marL="0" rtl="0" algn="l">
              <a:spcBef>
                <a:spcPts val="0"/>
              </a:spcBef>
              <a:spcAft>
                <a:spcPts val="0"/>
              </a:spcAft>
              <a:buNone/>
            </a:pPr>
            <a:r>
              <a:t/>
            </a:r>
            <a:endParaRPr sz="700">
              <a:latin typeface="Courier New"/>
              <a:ea typeface="Courier New"/>
              <a:cs typeface="Courier New"/>
              <a:sym typeface="Courier New"/>
            </a:endParaRPr>
          </a:p>
          <a:p>
            <a:pPr indent="0" lvl="0" marL="0" rtl="0" algn="l">
              <a:spcBef>
                <a:spcPts val="0"/>
              </a:spcBef>
              <a:spcAft>
                <a:spcPts val="0"/>
              </a:spcAft>
              <a:buNone/>
            </a:pPr>
            <a:r>
              <a:rPr lang="it" sz="700">
                <a:latin typeface="Courier New"/>
                <a:ea typeface="Courier New"/>
                <a:cs typeface="Courier New"/>
                <a:sym typeface="Courier New"/>
              </a:rPr>
              <a:t>    accuracy                           0.86      1046</a:t>
            </a:r>
            <a:endParaRPr sz="700">
              <a:latin typeface="Courier New"/>
              <a:ea typeface="Courier New"/>
              <a:cs typeface="Courier New"/>
              <a:sym typeface="Courier New"/>
            </a:endParaRPr>
          </a:p>
          <a:p>
            <a:pPr indent="0" lvl="0" marL="0" rtl="0" algn="l">
              <a:spcBef>
                <a:spcPts val="0"/>
              </a:spcBef>
              <a:spcAft>
                <a:spcPts val="0"/>
              </a:spcAft>
              <a:buNone/>
            </a:pPr>
            <a:r>
              <a:rPr lang="it" sz="700">
                <a:latin typeface="Courier New"/>
                <a:ea typeface="Courier New"/>
                <a:cs typeface="Courier New"/>
                <a:sym typeface="Courier New"/>
              </a:rPr>
              <a:t>   macro avg       0.83      0.84      0.84      1046</a:t>
            </a:r>
            <a:endParaRPr sz="700">
              <a:latin typeface="Courier New"/>
              <a:ea typeface="Courier New"/>
              <a:cs typeface="Courier New"/>
              <a:sym typeface="Courier New"/>
            </a:endParaRPr>
          </a:p>
          <a:p>
            <a:pPr indent="0" lvl="0" marL="0" rtl="0" algn="l">
              <a:spcBef>
                <a:spcPts val="0"/>
              </a:spcBef>
              <a:spcAft>
                <a:spcPts val="0"/>
              </a:spcAft>
              <a:buNone/>
            </a:pPr>
            <a:r>
              <a:rPr lang="it" sz="700">
                <a:latin typeface="Courier New"/>
                <a:ea typeface="Courier New"/>
                <a:cs typeface="Courier New"/>
                <a:sym typeface="Courier New"/>
              </a:rPr>
              <a:t>weighted avg       0.86      0.86      0.86      1046</a:t>
            </a:r>
            <a:endParaRPr sz="700">
              <a:latin typeface="Courier New"/>
              <a:ea typeface="Courier New"/>
              <a:cs typeface="Courier New"/>
              <a:sym typeface="Courier New"/>
            </a:endParaRPr>
          </a:p>
        </p:txBody>
      </p:sp>
      <p:pic>
        <p:nvPicPr>
          <p:cNvPr id="538" name="Google Shape;538;p59"/>
          <p:cNvPicPr preferRelativeResize="0"/>
          <p:nvPr/>
        </p:nvPicPr>
        <p:blipFill>
          <a:blip r:embed="rId4">
            <a:alphaModFix/>
          </a:blip>
          <a:stretch>
            <a:fillRect/>
          </a:stretch>
        </p:blipFill>
        <p:spPr>
          <a:xfrm>
            <a:off x="4730925" y="1122000"/>
            <a:ext cx="3119199" cy="2323275"/>
          </a:xfrm>
          <a:prstGeom prst="rect">
            <a:avLst/>
          </a:prstGeom>
          <a:noFill/>
          <a:ln>
            <a:noFill/>
          </a:ln>
        </p:spPr>
      </p:pic>
      <p:sp>
        <p:nvSpPr>
          <p:cNvPr id="539" name="Google Shape;539;p59"/>
          <p:cNvSpPr txBox="1"/>
          <p:nvPr/>
        </p:nvSpPr>
        <p:spPr>
          <a:xfrm>
            <a:off x="4765300" y="3653300"/>
            <a:ext cx="3679800" cy="136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it" sz="700">
                <a:latin typeface="Courier New"/>
                <a:ea typeface="Courier New"/>
                <a:cs typeface="Courier New"/>
                <a:sym typeface="Courier New"/>
              </a:rPr>
              <a:t>Test single class: Elevation</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One vs Others on validation set</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Classification Report</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precision    recall  f1-score   support</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˜All Others˜       0.89      0.87      0.88       709</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Elevation       0.74      0.77      0.75       337</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accuracy                           0.84      1046</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macro avg       0.81      0.82      0.81      1046</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weighted avg       0.84      0.84      0.84      1046</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it"/>
              <a:t>Final Model - Performance details over Test set</a:t>
            </a:r>
            <a:endParaRPr/>
          </a:p>
        </p:txBody>
      </p:sp>
      <p:pic>
        <p:nvPicPr>
          <p:cNvPr id="545" name="Google Shape;545;p60"/>
          <p:cNvPicPr preferRelativeResize="0"/>
          <p:nvPr/>
        </p:nvPicPr>
        <p:blipFill>
          <a:blip r:embed="rId3">
            <a:alphaModFix/>
          </a:blip>
          <a:stretch>
            <a:fillRect/>
          </a:stretch>
        </p:blipFill>
        <p:spPr>
          <a:xfrm>
            <a:off x="551250" y="914898"/>
            <a:ext cx="3000001" cy="2234478"/>
          </a:xfrm>
          <a:prstGeom prst="rect">
            <a:avLst/>
          </a:prstGeom>
          <a:noFill/>
          <a:ln>
            <a:noFill/>
          </a:ln>
        </p:spPr>
      </p:pic>
      <p:sp>
        <p:nvSpPr>
          <p:cNvPr id="546" name="Google Shape;546;p60"/>
          <p:cNvSpPr txBox="1"/>
          <p:nvPr/>
        </p:nvSpPr>
        <p:spPr>
          <a:xfrm>
            <a:off x="483575" y="3149375"/>
            <a:ext cx="4199100" cy="175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it" sz="700">
                <a:latin typeface="Courier New"/>
                <a:ea typeface="Courier New"/>
                <a:cs typeface="Courier New"/>
                <a:sym typeface="Courier New"/>
              </a:rPr>
              <a:t>Test single class: Section</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One vs Others on validation set</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Classification Report</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precision    recall  f1-score   support</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˜All Others˜       0.90      0.86      0.88       779</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Section       0.65      0.73      0.69       267</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accuracy                           0.83      1046</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macro avg       0.78      0.80      0.79      1046</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weighted avg       0.84      0.83      0.83      1046</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rgbClr val="D5D5D5"/>
              </a:solidFill>
              <a:highlight>
                <a:srgbClr val="383838"/>
              </a:highlight>
              <a:latin typeface="Roboto"/>
              <a:ea typeface="Roboto"/>
              <a:cs typeface="Roboto"/>
              <a:sym typeface="Roboto"/>
            </a:endParaRPr>
          </a:p>
        </p:txBody>
      </p:sp>
      <p:pic>
        <p:nvPicPr>
          <p:cNvPr id="547" name="Google Shape;547;p60"/>
          <p:cNvPicPr preferRelativeResize="0"/>
          <p:nvPr/>
        </p:nvPicPr>
        <p:blipFill>
          <a:blip r:embed="rId4">
            <a:alphaModFix/>
          </a:blip>
          <a:stretch>
            <a:fillRect/>
          </a:stretch>
        </p:blipFill>
        <p:spPr>
          <a:xfrm>
            <a:off x="4879069" y="1073050"/>
            <a:ext cx="3129232" cy="2330725"/>
          </a:xfrm>
          <a:prstGeom prst="rect">
            <a:avLst/>
          </a:prstGeom>
          <a:noFill/>
          <a:ln>
            <a:noFill/>
          </a:ln>
        </p:spPr>
      </p:pic>
      <p:sp>
        <p:nvSpPr>
          <p:cNvPr id="548" name="Google Shape;548;p60"/>
          <p:cNvSpPr txBox="1"/>
          <p:nvPr/>
        </p:nvSpPr>
        <p:spPr>
          <a:xfrm>
            <a:off x="5397950" y="3245625"/>
            <a:ext cx="4056900" cy="2019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it" sz="700">
                <a:latin typeface="Courier New"/>
                <a:ea typeface="Courier New"/>
                <a:cs typeface="Courier New"/>
                <a:sym typeface="Courier New"/>
              </a:rPr>
              <a:t>Test single class: Others</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One vs Others on validation set</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Classification Report</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precision    recall  f1-score   support</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˜All Others˜       0.93      0.97      0.95       708</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Others       0.94      0.85      0.89       338</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accuracy                           0.93      1046</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   macro avg       0.93      0.91      0.92      1046</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rPr lang="it" sz="700">
                <a:latin typeface="Courier New"/>
                <a:ea typeface="Courier New"/>
                <a:cs typeface="Courier New"/>
                <a:sym typeface="Courier New"/>
              </a:rPr>
              <a:t>weighted avg       0.93      0.93      0.93      1046</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700">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Deliverables</a:t>
            </a:r>
            <a:endParaRPr/>
          </a:p>
        </p:txBody>
      </p:sp>
      <p:sp>
        <p:nvSpPr>
          <p:cNvPr id="554" name="Google Shape;554;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GitHub source to train and run models</a:t>
            </a:r>
            <a:endParaRPr/>
          </a:p>
          <a:p>
            <a:pPr indent="-342900" lvl="0" marL="457200" rtl="0" algn="l">
              <a:spcBef>
                <a:spcPts val="0"/>
              </a:spcBef>
              <a:spcAft>
                <a:spcPts val="0"/>
              </a:spcAft>
              <a:buSzPts val="1800"/>
              <a:buChar char="●"/>
            </a:pPr>
            <a:r>
              <a:rPr lang="it"/>
              <a:t>Repository DB e annotazioni</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it"/>
              <a:t>Web service and Web App to run the service</a:t>
            </a:r>
            <a:endParaRPr/>
          </a:p>
        </p:txBody>
      </p:sp>
      <p:pic>
        <p:nvPicPr>
          <p:cNvPr id="555" name="Google Shape;555;p61"/>
          <p:cNvPicPr preferRelativeResize="0"/>
          <p:nvPr/>
        </p:nvPicPr>
        <p:blipFill>
          <a:blip r:embed="rId3">
            <a:alphaModFix/>
          </a:blip>
          <a:stretch>
            <a:fillRect/>
          </a:stretch>
        </p:blipFill>
        <p:spPr>
          <a:xfrm>
            <a:off x="6008524" y="1017725"/>
            <a:ext cx="2486600" cy="1688900"/>
          </a:xfrm>
          <a:prstGeom prst="rect">
            <a:avLst/>
          </a:prstGeom>
          <a:noFill/>
          <a:ln>
            <a:noFill/>
          </a:ln>
        </p:spPr>
      </p:pic>
      <p:grpSp>
        <p:nvGrpSpPr>
          <p:cNvPr id="556" name="Google Shape;556;p61"/>
          <p:cNvGrpSpPr/>
          <p:nvPr/>
        </p:nvGrpSpPr>
        <p:grpSpPr>
          <a:xfrm>
            <a:off x="1801050" y="3104025"/>
            <a:ext cx="5866275" cy="1769700"/>
            <a:chOff x="886650" y="3104025"/>
            <a:chExt cx="5866275" cy="1769700"/>
          </a:xfrm>
        </p:grpSpPr>
        <p:grpSp>
          <p:nvGrpSpPr>
            <p:cNvPr id="557" name="Google Shape;557;p61"/>
            <p:cNvGrpSpPr/>
            <p:nvPr/>
          </p:nvGrpSpPr>
          <p:grpSpPr>
            <a:xfrm>
              <a:off x="886650" y="3233763"/>
              <a:ext cx="1799100" cy="1510224"/>
              <a:chOff x="2127400" y="2499975"/>
              <a:chExt cx="1799100" cy="2068800"/>
            </a:xfrm>
          </p:grpSpPr>
          <p:sp>
            <p:nvSpPr>
              <p:cNvPr id="558" name="Google Shape;558;p61"/>
              <p:cNvSpPr/>
              <p:nvPr/>
            </p:nvSpPr>
            <p:spPr>
              <a:xfrm>
                <a:off x="2127400" y="2499975"/>
                <a:ext cx="1799100" cy="20688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t>WebApp</a:t>
                </a:r>
                <a:endParaRPr/>
              </a:p>
            </p:txBody>
          </p:sp>
          <p:sp>
            <p:nvSpPr>
              <p:cNvPr id="559" name="Google Shape;559;p61"/>
              <p:cNvSpPr/>
              <p:nvPr/>
            </p:nvSpPr>
            <p:spPr>
              <a:xfrm>
                <a:off x="2293750" y="3256000"/>
                <a:ext cx="1466400" cy="5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jinja2</a:t>
                </a:r>
                <a:endParaRPr/>
              </a:p>
            </p:txBody>
          </p:sp>
          <p:sp>
            <p:nvSpPr>
              <p:cNvPr id="560" name="Google Shape;560;p61"/>
              <p:cNvSpPr/>
              <p:nvPr/>
            </p:nvSpPr>
            <p:spPr>
              <a:xfrm>
                <a:off x="2293750" y="3853575"/>
                <a:ext cx="1466400" cy="5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Bootstrap</a:t>
                </a:r>
                <a:endParaRPr/>
              </a:p>
            </p:txBody>
          </p:sp>
        </p:grpSp>
        <p:grpSp>
          <p:nvGrpSpPr>
            <p:cNvPr id="561" name="Google Shape;561;p61"/>
            <p:cNvGrpSpPr/>
            <p:nvPr/>
          </p:nvGrpSpPr>
          <p:grpSpPr>
            <a:xfrm>
              <a:off x="4426425" y="3104025"/>
              <a:ext cx="2326500" cy="1769700"/>
              <a:chOff x="3283425" y="3104025"/>
              <a:chExt cx="2326500" cy="1769700"/>
            </a:xfrm>
          </p:grpSpPr>
          <p:sp>
            <p:nvSpPr>
              <p:cNvPr id="562" name="Google Shape;562;p61"/>
              <p:cNvSpPr/>
              <p:nvPr/>
            </p:nvSpPr>
            <p:spPr>
              <a:xfrm>
                <a:off x="3283425" y="3104025"/>
                <a:ext cx="2326500" cy="1769700"/>
              </a:xfrm>
              <a:prstGeom prst="roundRect">
                <a:avLst>
                  <a:gd fmla="val 16667" name="adj"/>
                </a:avLst>
              </a:prstGeom>
              <a:solidFill>
                <a:srgbClr val="3C78D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t>Docker Container</a:t>
                </a:r>
                <a:endParaRPr/>
              </a:p>
            </p:txBody>
          </p:sp>
          <p:sp>
            <p:nvSpPr>
              <p:cNvPr id="563" name="Google Shape;563;p61"/>
              <p:cNvSpPr/>
              <p:nvPr/>
            </p:nvSpPr>
            <p:spPr>
              <a:xfrm>
                <a:off x="3713475" y="4213675"/>
                <a:ext cx="1466400" cy="507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Model</a:t>
                </a:r>
                <a:endParaRPr/>
              </a:p>
            </p:txBody>
          </p:sp>
          <p:sp>
            <p:nvSpPr>
              <p:cNvPr id="564" name="Google Shape;564;p61"/>
              <p:cNvSpPr/>
              <p:nvPr/>
            </p:nvSpPr>
            <p:spPr>
              <a:xfrm>
                <a:off x="3713475" y="3629875"/>
                <a:ext cx="1466400" cy="5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Flask</a:t>
                </a:r>
                <a:endParaRPr/>
              </a:p>
            </p:txBody>
          </p:sp>
        </p:grpSp>
        <p:sp>
          <p:nvSpPr>
            <p:cNvPr id="565" name="Google Shape;565;p61"/>
            <p:cNvSpPr/>
            <p:nvPr/>
          </p:nvSpPr>
          <p:spPr>
            <a:xfrm>
              <a:off x="2832250" y="3864825"/>
              <a:ext cx="1485300" cy="248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Loss</a:t>
            </a:r>
            <a:r>
              <a:rPr lang="it"/>
              <a:t> and </a:t>
            </a:r>
            <a:r>
              <a:rPr lang="it"/>
              <a:t>Metrics</a:t>
            </a:r>
            <a:r>
              <a:rPr lang="it"/>
              <a:t> for multi class classification</a:t>
            </a:r>
            <a:endParaRPr/>
          </a:p>
        </p:txBody>
      </p:sp>
      <p:sp>
        <p:nvSpPr>
          <p:cNvPr id="87" name="Google Shape;87;p17"/>
          <p:cNvSpPr txBox="1"/>
          <p:nvPr>
            <p:ph idx="1" type="body"/>
          </p:nvPr>
        </p:nvSpPr>
        <p:spPr>
          <a:xfrm>
            <a:off x="311700" y="3057475"/>
            <a:ext cx="4341900" cy="400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b="1" lang="it" sz="1400">
                <a:solidFill>
                  <a:srgbClr val="000000"/>
                </a:solidFill>
              </a:rPr>
              <a:t>Metric f1 score</a:t>
            </a:r>
            <a:endParaRPr b="1" sz="1400"/>
          </a:p>
        </p:txBody>
      </p:sp>
      <p:pic>
        <p:nvPicPr>
          <p:cNvPr id="88" name="Google Shape;88;p17"/>
          <p:cNvPicPr preferRelativeResize="0"/>
          <p:nvPr/>
        </p:nvPicPr>
        <p:blipFill>
          <a:blip r:embed="rId3">
            <a:alphaModFix/>
          </a:blip>
          <a:stretch>
            <a:fillRect/>
          </a:stretch>
        </p:blipFill>
        <p:spPr>
          <a:xfrm>
            <a:off x="311700" y="3654475"/>
            <a:ext cx="2227350" cy="625025"/>
          </a:xfrm>
          <a:prstGeom prst="rect">
            <a:avLst/>
          </a:prstGeom>
          <a:noFill/>
          <a:ln>
            <a:noFill/>
          </a:ln>
        </p:spPr>
      </p:pic>
      <p:pic>
        <p:nvPicPr>
          <p:cNvPr id="89" name="Google Shape;89;p17"/>
          <p:cNvPicPr preferRelativeResize="0"/>
          <p:nvPr/>
        </p:nvPicPr>
        <p:blipFill>
          <a:blip r:embed="rId4">
            <a:alphaModFix/>
          </a:blip>
          <a:stretch>
            <a:fillRect/>
          </a:stretch>
        </p:blipFill>
        <p:spPr>
          <a:xfrm>
            <a:off x="4153088" y="3285938"/>
            <a:ext cx="1666875" cy="904875"/>
          </a:xfrm>
          <a:prstGeom prst="rect">
            <a:avLst/>
          </a:prstGeom>
          <a:noFill/>
          <a:ln>
            <a:noFill/>
          </a:ln>
        </p:spPr>
      </p:pic>
      <p:sp>
        <p:nvSpPr>
          <p:cNvPr id="90" name="Google Shape;90;p17"/>
          <p:cNvSpPr txBox="1"/>
          <p:nvPr/>
        </p:nvSpPr>
        <p:spPr>
          <a:xfrm>
            <a:off x="311700" y="1280450"/>
            <a:ext cx="625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t>Loss</a:t>
            </a:r>
            <a:r>
              <a:rPr b="1" lang="it"/>
              <a:t> categorical crossentropy (deep learning models)</a:t>
            </a:r>
            <a:endParaRPr b="1"/>
          </a:p>
        </p:txBody>
      </p:sp>
      <p:sp>
        <p:nvSpPr>
          <p:cNvPr id="91" name="Google Shape;91;p17"/>
          <p:cNvSpPr/>
          <p:nvPr/>
        </p:nvSpPr>
        <p:spPr>
          <a:xfrm>
            <a:off x="5927275" y="2613775"/>
            <a:ext cx="1666800" cy="752400"/>
          </a:xfrm>
          <a:prstGeom prst="wedgeRectCallout">
            <a:avLst>
              <a:gd fmla="val -62816" name="adj1"/>
              <a:gd fmla="val 4623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300"/>
              <a:t>Precision can be seen as a measure of quality</a:t>
            </a:r>
            <a:endParaRPr sz="1300"/>
          </a:p>
        </p:txBody>
      </p:sp>
      <p:sp>
        <p:nvSpPr>
          <p:cNvPr id="92" name="Google Shape;92;p17"/>
          <p:cNvSpPr/>
          <p:nvPr/>
        </p:nvSpPr>
        <p:spPr>
          <a:xfrm>
            <a:off x="5927275" y="4133150"/>
            <a:ext cx="1666800" cy="624900"/>
          </a:xfrm>
          <a:prstGeom prst="wedgeRectCallout">
            <a:avLst>
              <a:gd fmla="val -60613" name="adj1"/>
              <a:gd fmla="val -3464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300"/>
              <a:t>Recall as a measure of quantity (sensitivity)</a:t>
            </a:r>
            <a:endParaRPr sz="1300"/>
          </a:p>
        </p:txBody>
      </p:sp>
      <p:sp>
        <p:nvSpPr>
          <p:cNvPr id="93" name="Google Shape;93;p17"/>
          <p:cNvSpPr txBox="1"/>
          <p:nvPr/>
        </p:nvSpPr>
        <p:spPr>
          <a:xfrm>
            <a:off x="7565625" y="2461375"/>
            <a:ext cx="14112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solidFill>
                  <a:srgbClr val="202122"/>
                </a:solidFill>
                <a:highlight>
                  <a:srgbClr val="FFFFFF"/>
                </a:highlight>
              </a:rPr>
              <a:t>Higher precision means that an algorithm returns more relevant results than irrelevant ones, and high recall means that an algorithm returns most of the relevant results (whether or not irrelevant ones are also returned).</a:t>
            </a:r>
            <a:endParaRPr sz="1100">
              <a:solidFill>
                <a:srgbClr val="202122"/>
              </a:solidFill>
              <a:highlight>
                <a:srgbClr val="FFFFFF"/>
              </a:highlight>
            </a:endParaRPr>
          </a:p>
          <a:p>
            <a:pPr indent="0" lvl="0" marL="0" rtl="0" algn="r">
              <a:spcBef>
                <a:spcPts val="0"/>
              </a:spcBef>
              <a:spcAft>
                <a:spcPts val="0"/>
              </a:spcAft>
              <a:buNone/>
            </a:pPr>
            <a:r>
              <a:t/>
            </a:r>
            <a:endParaRPr sz="1050">
              <a:solidFill>
                <a:srgbClr val="202122"/>
              </a:solidFill>
              <a:highlight>
                <a:srgbClr val="FFFFFF"/>
              </a:highlight>
            </a:endParaRPr>
          </a:p>
          <a:p>
            <a:pPr indent="0" lvl="0" marL="0" rtl="0" algn="r">
              <a:spcBef>
                <a:spcPts val="0"/>
              </a:spcBef>
              <a:spcAft>
                <a:spcPts val="0"/>
              </a:spcAft>
              <a:buNone/>
            </a:pPr>
            <a:r>
              <a:rPr lang="it" sz="1050">
                <a:solidFill>
                  <a:srgbClr val="202122"/>
                </a:solidFill>
                <a:highlight>
                  <a:srgbClr val="FFFFFF"/>
                </a:highlight>
              </a:rPr>
              <a:t>(from Wikipedia)</a:t>
            </a:r>
            <a:endParaRPr sz="1050">
              <a:solidFill>
                <a:srgbClr val="202122"/>
              </a:solidFill>
              <a:highlight>
                <a:srgbClr val="FFFFFF"/>
              </a:highlight>
            </a:endParaRPr>
          </a:p>
        </p:txBody>
      </p:sp>
      <p:sp>
        <p:nvSpPr>
          <p:cNvPr id="94" name="Google Shape;94;p17"/>
          <p:cNvSpPr txBox="1"/>
          <p:nvPr/>
        </p:nvSpPr>
        <p:spPr>
          <a:xfrm>
            <a:off x="312975" y="4378775"/>
            <a:ext cx="214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202122"/>
                </a:solidFill>
                <a:highlight>
                  <a:srgbClr val="FFFFFF"/>
                </a:highlight>
              </a:rPr>
              <a:t>The F1 score is the </a:t>
            </a:r>
            <a:r>
              <a:rPr lang="it" sz="1200">
                <a:solidFill>
                  <a:srgbClr val="202122"/>
                </a:solidFill>
                <a:highlight>
                  <a:srgbClr val="FFFFFF"/>
                </a:highlight>
                <a:uFill>
                  <a:noFill/>
                </a:uFill>
                <a:hlinkClick r:id="rId5">
                  <a:extLst>
                    <a:ext uri="{A12FA001-AC4F-418D-AE19-62706E023703}">
                      <ahyp:hlinkClr val="tx"/>
                    </a:ext>
                  </a:extLst>
                </a:hlinkClick>
              </a:rPr>
              <a:t>harmonic mean</a:t>
            </a:r>
            <a:r>
              <a:rPr lang="it" sz="1200">
                <a:solidFill>
                  <a:srgbClr val="202122"/>
                </a:solidFill>
                <a:highlight>
                  <a:srgbClr val="FFFFFF"/>
                </a:highlight>
              </a:rPr>
              <a:t> of the precision and recall</a:t>
            </a:r>
            <a:r>
              <a:rPr lang="it" sz="1050">
                <a:solidFill>
                  <a:srgbClr val="202122"/>
                </a:solidFill>
                <a:highlight>
                  <a:srgbClr val="FFFFFF"/>
                </a:highlight>
              </a:rPr>
              <a:t>.</a:t>
            </a:r>
            <a:endParaRPr/>
          </a:p>
        </p:txBody>
      </p:sp>
      <p:pic>
        <p:nvPicPr>
          <p:cNvPr id="95" name="Google Shape;95;p17"/>
          <p:cNvPicPr preferRelativeResize="0"/>
          <p:nvPr/>
        </p:nvPicPr>
        <p:blipFill>
          <a:blip r:embed="rId6">
            <a:alphaModFix/>
          </a:blip>
          <a:stretch>
            <a:fillRect/>
          </a:stretch>
        </p:blipFill>
        <p:spPr>
          <a:xfrm>
            <a:off x="338775" y="1943375"/>
            <a:ext cx="3208462" cy="625025"/>
          </a:xfrm>
          <a:prstGeom prst="rect">
            <a:avLst/>
          </a:prstGeom>
          <a:noFill/>
          <a:ln>
            <a:noFill/>
          </a:ln>
        </p:spPr>
      </p:pic>
      <p:grpSp>
        <p:nvGrpSpPr>
          <p:cNvPr id="96" name="Google Shape;96;p17"/>
          <p:cNvGrpSpPr/>
          <p:nvPr/>
        </p:nvGrpSpPr>
        <p:grpSpPr>
          <a:xfrm>
            <a:off x="2346600" y="4293500"/>
            <a:ext cx="2892900" cy="861900"/>
            <a:chOff x="2346600" y="4293500"/>
            <a:chExt cx="2892900" cy="861900"/>
          </a:xfrm>
        </p:grpSpPr>
        <p:sp>
          <p:nvSpPr>
            <p:cNvPr id="97" name="Google Shape;97;p17"/>
            <p:cNvSpPr txBox="1"/>
            <p:nvPr/>
          </p:nvSpPr>
          <p:spPr>
            <a:xfrm>
              <a:off x="2346600" y="4293500"/>
              <a:ext cx="2892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t>Accuracy = 		T P + T N </a:t>
              </a:r>
              <a:endParaRPr sz="1100"/>
            </a:p>
            <a:p>
              <a:pPr indent="0" lvl="0" marL="0" rtl="0" algn="l">
                <a:spcBef>
                  <a:spcPts val="0"/>
                </a:spcBef>
                <a:spcAft>
                  <a:spcPts val="0"/>
                </a:spcAft>
                <a:buNone/>
              </a:pPr>
              <a:r>
                <a:rPr lang="it" sz="1100"/>
                <a:t>		T P + T N + F P + F N</a:t>
              </a:r>
              <a:endParaRPr sz="1100"/>
            </a:p>
            <a:p>
              <a:pPr indent="0" lvl="0" marL="0" rtl="0" algn="l">
                <a:spcBef>
                  <a:spcPts val="0"/>
                </a:spcBef>
                <a:spcAft>
                  <a:spcPts val="0"/>
                </a:spcAft>
                <a:buNone/>
              </a:pPr>
              <a:r>
                <a:rPr lang="it" sz="1100"/>
                <a:t>Accuracy is the probability that the model prediction is correct.</a:t>
              </a:r>
              <a:endParaRPr sz="1100"/>
            </a:p>
          </p:txBody>
        </p:sp>
        <p:cxnSp>
          <p:nvCxnSpPr>
            <p:cNvPr id="98" name="Google Shape;98;p17"/>
            <p:cNvCxnSpPr/>
            <p:nvPr/>
          </p:nvCxnSpPr>
          <p:spPr>
            <a:xfrm>
              <a:off x="3345100" y="4550550"/>
              <a:ext cx="1401300" cy="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Web application</a:t>
            </a:r>
            <a:endParaRPr/>
          </a:p>
        </p:txBody>
      </p:sp>
      <p:pic>
        <p:nvPicPr>
          <p:cNvPr id="571" name="Google Shape;571;p62"/>
          <p:cNvPicPr preferRelativeResize="0"/>
          <p:nvPr/>
        </p:nvPicPr>
        <p:blipFill>
          <a:blip r:embed="rId3">
            <a:alphaModFix/>
          </a:blip>
          <a:stretch>
            <a:fillRect/>
          </a:stretch>
        </p:blipFill>
        <p:spPr>
          <a:xfrm>
            <a:off x="4857000" y="1377025"/>
            <a:ext cx="3975301" cy="3094050"/>
          </a:xfrm>
          <a:prstGeom prst="rect">
            <a:avLst/>
          </a:prstGeom>
          <a:noFill/>
          <a:ln>
            <a:noFill/>
          </a:ln>
        </p:spPr>
      </p:pic>
      <p:pic>
        <p:nvPicPr>
          <p:cNvPr id="572" name="Google Shape;572;p62"/>
          <p:cNvPicPr preferRelativeResize="0"/>
          <p:nvPr/>
        </p:nvPicPr>
        <p:blipFill>
          <a:blip r:embed="rId4">
            <a:alphaModFix/>
          </a:blip>
          <a:stretch>
            <a:fillRect/>
          </a:stretch>
        </p:blipFill>
        <p:spPr>
          <a:xfrm>
            <a:off x="152400" y="1377025"/>
            <a:ext cx="3975301" cy="296207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Web application</a:t>
            </a:r>
            <a:endParaRPr/>
          </a:p>
        </p:txBody>
      </p:sp>
      <p:pic>
        <p:nvPicPr>
          <p:cNvPr id="578" name="Google Shape;578;p63"/>
          <p:cNvPicPr preferRelativeResize="0"/>
          <p:nvPr/>
        </p:nvPicPr>
        <p:blipFill>
          <a:blip r:embed="rId3">
            <a:alphaModFix/>
          </a:blip>
          <a:stretch>
            <a:fillRect/>
          </a:stretch>
        </p:blipFill>
        <p:spPr>
          <a:xfrm>
            <a:off x="311700" y="1190650"/>
            <a:ext cx="3887831" cy="2896874"/>
          </a:xfrm>
          <a:prstGeom prst="rect">
            <a:avLst/>
          </a:prstGeom>
          <a:noFill/>
          <a:ln>
            <a:noFill/>
          </a:ln>
        </p:spPr>
      </p:pic>
      <p:pic>
        <p:nvPicPr>
          <p:cNvPr id="579" name="Google Shape;579;p63"/>
          <p:cNvPicPr preferRelativeResize="0"/>
          <p:nvPr/>
        </p:nvPicPr>
        <p:blipFill>
          <a:blip r:embed="rId4">
            <a:alphaModFix/>
          </a:blip>
          <a:stretch>
            <a:fillRect/>
          </a:stretch>
        </p:blipFill>
        <p:spPr>
          <a:xfrm>
            <a:off x="5076252" y="1170125"/>
            <a:ext cx="3915351" cy="291739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it"/>
              <a:t>Thank you</a:t>
            </a:r>
            <a:endParaRPr/>
          </a:p>
        </p:txBody>
      </p:sp>
      <p:sp>
        <p:nvSpPr>
          <p:cNvPr id="585" name="Google Shape;585;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it"/>
              <a:t>Fabio D’Amore</a:t>
            </a:r>
            <a:endParaRPr/>
          </a:p>
          <a:p>
            <a:pPr indent="0" lvl="0" marL="0" rtl="0" algn="l">
              <a:spcBef>
                <a:spcPts val="1200"/>
              </a:spcBef>
              <a:spcAft>
                <a:spcPts val="1200"/>
              </a:spcAft>
              <a:buNone/>
            </a:pPr>
            <a:r>
              <a:rPr lang="it"/>
              <a:t>fabio.damore@istc.cnr.it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Model</a:t>
            </a:r>
            <a:endParaRPr/>
          </a:p>
        </p:txBody>
      </p:sp>
      <p:sp>
        <p:nvSpPr>
          <p:cNvPr id="104" name="Google Shape;104;p18"/>
          <p:cNvSpPr txBox="1"/>
          <p:nvPr>
            <p:ph idx="1" type="body"/>
          </p:nvPr>
        </p:nvSpPr>
        <p:spPr>
          <a:xfrm>
            <a:off x="198675" y="1152475"/>
            <a:ext cx="5280900" cy="3709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VGG16 </a:t>
            </a:r>
            <a:r>
              <a:rPr lang="it"/>
              <a:t>transfer</a:t>
            </a:r>
            <a:r>
              <a:rPr lang="it"/>
              <a:t> learning  (CNN already trained)</a:t>
            </a:r>
            <a:endParaRPr/>
          </a:p>
          <a:p>
            <a:pPr indent="-342900" lvl="0" marL="457200" rtl="0" algn="l">
              <a:spcBef>
                <a:spcPts val="0"/>
              </a:spcBef>
              <a:spcAft>
                <a:spcPts val="0"/>
              </a:spcAft>
              <a:buSzPts val="1800"/>
              <a:buChar char="●"/>
            </a:pPr>
            <a:r>
              <a:rPr lang="it"/>
              <a:t>Optional use of PCA to compress features</a:t>
            </a:r>
            <a:endParaRPr/>
          </a:p>
          <a:p>
            <a:pPr indent="-342900" lvl="0" marL="457200" rtl="0" algn="l">
              <a:spcBef>
                <a:spcPts val="0"/>
              </a:spcBef>
              <a:spcAft>
                <a:spcPts val="0"/>
              </a:spcAft>
              <a:buSzPts val="1800"/>
              <a:buChar char="●"/>
            </a:pPr>
            <a:r>
              <a:rPr lang="it"/>
              <a:t>Train different classificators</a:t>
            </a:r>
            <a:endParaRPr/>
          </a:p>
          <a:p>
            <a:pPr indent="-342900" lvl="0" marL="457200" rtl="0" algn="l">
              <a:spcBef>
                <a:spcPts val="0"/>
              </a:spcBef>
              <a:spcAft>
                <a:spcPts val="0"/>
              </a:spcAft>
              <a:buSzPts val="1800"/>
              <a:buChar char="●"/>
            </a:pPr>
            <a:r>
              <a:rPr lang="it"/>
              <a:t>Select the best classificator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 name="Google Shape;105;p18"/>
          <p:cNvSpPr/>
          <p:nvPr/>
        </p:nvSpPr>
        <p:spPr>
          <a:xfrm>
            <a:off x="5757775" y="1570975"/>
            <a:ext cx="1322700" cy="893975"/>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Vgg16</a:t>
            </a:r>
            <a:endParaRPr/>
          </a:p>
        </p:txBody>
      </p:sp>
      <p:sp>
        <p:nvSpPr>
          <p:cNvPr id="106" name="Google Shape;106;p18"/>
          <p:cNvSpPr/>
          <p:nvPr/>
        </p:nvSpPr>
        <p:spPr>
          <a:xfrm>
            <a:off x="5996675" y="2790825"/>
            <a:ext cx="857400" cy="318300"/>
          </a:xfrm>
          <a:prstGeom prst="roundRect">
            <a:avLst>
              <a:gd fmla="val 16667" name="adj"/>
            </a:avLst>
          </a:prstGeom>
          <a:solidFill>
            <a:srgbClr val="B6D7A8"/>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000">
                <a:solidFill>
                  <a:srgbClr val="999999"/>
                </a:solidFill>
              </a:rPr>
              <a:t>PCA (98%)</a:t>
            </a:r>
            <a:endParaRPr sz="1000">
              <a:solidFill>
                <a:srgbClr val="999999"/>
              </a:solidFill>
            </a:endParaRPr>
          </a:p>
        </p:txBody>
      </p:sp>
      <p:sp>
        <p:nvSpPr>
          <p:cNvPr id="107" name="Google Shape;107;p18"/>
          <p:cNvSpPr txBox="1"/>
          <p:nvPr/>
        </p:nvSpPr>
        <p:spPr>
          <a:xfrm>
            <a:off x="7149800" y="484325"/>
            <a:ext cx="132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t>224x224x3</a:t>
            </a:r>
            <a:endParaRPr sz="1000"/>
          </a:p>
          <a:p>
            <a:pPr indent="0" lvl="0" marL="0" rtl="0" algn="ctr">
              <a:spcBef>
                <a:spcPts val="0"/>
              </a:spcBef>
              <a:spcAft>
                <a:spcPts val="0"/>
              </a:spcAft>
              <a:buNone/>
            </a:pPr>
            <a:r>
              <a:rPr lang="it" sz="1000"/>
              <a:t>RGB images</a:t>
            </a:r>
            <a:endParaRPr sz="1000"/>
          </a:p>
        </p:txBody>
      </p:sp>
      <p:sp>
        <p:nvSpPr>
          <p:cNvPr id="108" name="Google Shape;108;p18"/>
          <p:cNvSpPr txBox="1"/>
          <p:nvPr/>
        </p:nvSpPr>
        <p:spPr>
          <a:xfrm>
            <a:off x="6075775" y="2466175"/>
            <a:ext cx="68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200"/>
              <a:t>4096</a:t>
            </a:r>
            <a:endParaRPr sz="1200"/>
          </a:p>
        </p:txBody>
      </p:sp>
      <p:pic>
        <p:nvPicPr>
          <p:cNvPr id="109" name="Google Shape;109;p18"/>
          <p:cNvPicPr preferRelativeResize="0"/>
          <p:nvPr/>
        </p:nvPicPr>
        <p:blipFill rotWithShape="1">
          <a:blip r:embed="rId3">
            <a:alphaModFix/>
          </a:blip>
          <a:srcRect b="68099" l="37283" r="36885" t="3679"/>
          <a:stretch/>
        </p:blipFill>
        <p:spPr>
          <a:xfrm>
            <a:off x="5757775" y="178325"/>
            <a:ext cx="1322700" cy="1320975"/>
          </a:xfrm>
          <a:prstGeom prst="rect">
            <a:avLst/>
          </a:prstGeom>
          <a:noFill/>
          <a:ln>
            <a:noFill/>
          </a:ln>
        </p:spPr>
      </p:pic>
      <p:sp>
        <p:nvSpPr>
          <p:cNvPr id="110" name="Google Shape;110;p18"/>
          <p:cNvSpPr txBox="1"/>
          <p:nvPr/>
        </p:nvSpPr>
        <p:spPr>
          <a:xfrm>
            <a:off x="7149800" y="2510242"/>
            <a:ext cx="1322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t>Latent space</a:t>
            </a:r>
            <a:endParaRPr sz="1000"/>
          </a:p>
        </p:txBody>
      </p:sp>
      <p:sp>
        <p:nvSpPr>
          <p:cNvPr id="111" name="Google Shape;111;p18"/>
          <p:cNvSpPr txBox="1"/>
          <p:nvPr/>
        </p:nvSpPr>
        <p:spPr>
          <a:xfrm>
            <a:off x="6193200" y="3094400"/>
            <a:ext cx="502200" cy="369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sz="1200">
                <a:solidFill>
                  <a:srgbClr val="999999"/>
                </a:solidFill>
              </a:rPr>
              <a:t>574</a:t>
            </a:r>
            <a:endParaRPr sz="1200">
              <a:solidFill>
                <a:srgbClr val="999999"/>
              </a:solidFill>
            </a:endParaRPr>
          </a:p>
        </p:txBody>
      </p:sp>
      <p:sp>
        <p:nvSpPr>
          <p:cNvPr id="112" name="Google Shape;112;p18"/>
          <p:cNvSpPr txBox="1"/>
          <p:nvPr/>
        </p:nvSpPr>
        <p:spPr>
          <a:xfrm>
            <a:off x="7193000" y="3140258"/>
            <a:ext cx="1236300" cy="492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 sz="1000">
                <a:solidFill>
                  <a:srgbClr val="666666"/>
                </a:solidFill>
              </a:rPr>
              <a:t>Compressed latent space</a:t>
            </a:r>
            <a:endParaRPr sz="1000">
              <a:solidFill>
                <a:srgbClr val="666666"/>
              </a:solidFill>
            </a:endParaRPr>
          </a:p>
        </p:txBody>
      </p:sp>
      <p:sp>
        <p:nvSpPr>
          <p:cNvPr id="113" name="Google Shape;113;p18"/>
          <p:cNvSpPr/>
          <p:nvPr/>
        </p:nvSpPr>
        <p:spPr>
          <a:xfrm>
            <a:off x="7749950" y="1013383"/>
            <a:ext cx="122400" cy="146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749950" y="2885400"/>
            <a:ext cx="122400" cy="218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txBox="1"/>
          <p:nvPr/>
        </p:nvSpPr>
        <p:spPr>
          <a:xfrm>
            <a:off x="7149800" y="4599775"/>
            <a:ext cx="1322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000"/>
              <a:t>Labels</a:t>
            </a:r>
            <a:endParaRPr sz="1000"/>
          </a:p>
        </p:txBody>
      </p:sp>
      <p:sp>
        <p:nvSpPr>
          <p:cNvPr id="116" name="Google Shape;116;p18"/>
          <p:cNvSpPr/>
          <p:nvPr/>
        </p:nvSpPr>
        <p:spPr>
          <a:xfrm>
            <a:off x="7749950" y="3669317"/>
            <a:ext cx="122400" cy="894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5704675" y="3421350"/>
            <a:ext cx="245700" cy="1056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Keras</a:t>
            </a:r>
            <a:endParaRPr sz="900"/>
          </a:p>
        </p:txBody>
      </p:sp>
      <p:sp>
        <p:nvSpPr>
          <p:cNvPr id="118" name="Google Shape;118;p18"/>
          <p:cNvSpPr/>
          <p:nvPr/>
        </p:nvSpPr>
        <p:spPr>
          <a:xfrm>
            <a:off x="6009475" y="3421350"/>
            <a:ext cx="245700" cy="1056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sz="900">
                <a:solidFill>
                  <a:schemeClr val="dk1"/>
                </a:solidFill>
              </a:rPr>
              <a:t>RandomF</a:t>
            </a:r>
            <a:endParaRPr sz="900"/>
          </a:p>
        </p:txBody>
      </p:sp>
      <p:sp>
        <p:nvSpPr>
          <p:cNvPr id="119" name="Google Shape;119;p18"/>
          <p:cNvSpPr/>
          <p:nvPr/>
        </p:nvSpPr>
        <p:spPr>
          <a:xfrm>
            <a:off x="6314275" y="3421350"/>
            <a:ext cx="245700" cy="1056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SVM</a:t>
            </a:r>
            <a:endParaRPr sz="900"/>
          </a:p>
        </p:txBody>
      </p:sp>
      <p:sp>
        <p:nvSpPr>
          <p:cNvPr id="120" name="Google Shape;120;p18"/>
          <p:cNvSpPr/>
          <p:nvPr/>
        </p:nvSpPr>
        <p:spPr>
          <a:xfrm>
            <a:off x="6619075" y="3421350"/>
            <a:ext cx="245700" cy="1056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NeuralN</a:t>
            </a:r>
            <a:endParaRPr sz="900"/>
          </a:p>
        </p:txBody>
      </p:sp>
      <p:sp>
        <p:nvSpPr>
          <p:cNvPr id="121" name="Google Shape;121;p18"/>
          <p:cNvSpPr/>
          <p:nvPr/>
        </p:nvSpPr>
        <p:spPr>
          <a:xfrm>
            <a:off x="3878875" y="3689450"/>
            <a:ext cx="1798800" cy="626400"/>
          </a:xfrm>
          <a:prstGeom prst="rightArrowCallout">
            <a:avLst>
              <a:gd fmla="val 25000" name="adj1"/>
              <a:gd fmla="val 25000" name="adj2"/>
              <a:gd fmla="val 25000" name="adj3"/>
              <a:gd fmla="val 64977"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Selection of the best classifier</a:t>
            </a:r>
            <a:endParaRPr/>
          </a:p>
        </p:txBody>
      </p:sp>
      <p:sp>
        <p:nvSpPr>
          <p:cNvPr id="122" name="Google Shape;122;p18"/>
          <p:cNvSpPr/>
          <p:nvPr/>
        </p:nvSpPr>
        <p:spPr>
          <a:xfrm>
            <a:off x="6923875" y="3421350"/>
            <a:ext cx="245700" cy="10569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a:t>
            </a:r>
            <a:endParaRPr sz="900"/>
          </a:p>
        </p:txBody>
      </p:sp>
      <p:graphicFrame>
        <p:nvGraphicFramePr>
          <p:cNvPr id="123" name="Google Shape;123;p18"/>
          <p:cNvGraphicFramePr/>
          <p:nvPr/>
        </p:nvGraphicFramePr>
        <p:xfrm>
          <a:off x="5704675" y="4536900"/>
          <a:ext cx="3000000" cy="3000000"/>
        </p:xfrm>
        <a:graphic>
          <a:graphicData uri="http://schemas.openxmlformats.org/drawingml/2006/table">
            <a:tbl>
              <a:tblPr>
                <a:noFill/>
                <a:tableStyleId>{96E0C914-6727-416E-82AC-39BC843B14F6}</a:tableStyleId>
              </a:tblPr>
              <a:tblGrid>
                <a:gridCol w="382850"/>
                <a:gridCol w="382850"/>
                <a:gridCol w="382850"/>
                <a:gridCol w="382850"/>
              </a:tblGrid>
              <a:tr h="396200">
                <a:tc>
                  <a:txBody>
                    <a:bodyPr/>
                    <a:lstStyle/>
                    <a:p>
                      <a:pPr indent="0" lvl="0" marL="0" rtl="0" algn="l">
                        <a:spcBef>
                          <a:spcPts val="0"/>
                        </a:spcBef>
                        <a:spcAft>
                          <a:spcPts val="0"/>
                        </a:spcAft>
                        <a:buNone/>
                      </a:pPr>
                      <a:r>
                        <a:rPr lang="it"/>
                        <a:t>P.</a:t>
                      </a:r>
                      <a:endParaRPr/>
                    </a:p>
                  </a:txBody>
                  <a:tcPr marT="91425" marB="91425" marR="91425" marL="91425"/>
                </a:tc>
                <a:tc>
                  <a:txBody>
                    <a:bodyPr/>
                    <a:lstStyle/>
                    <a:p>
                      <a:pPr indent="0" lvl="0" marL="0" rtl="0" algn="l">
                        <a:spcBef>
                          <a:spcPts val="0"/>
                        </a:spcBef>
                        <a:spcAft>
                          <a:spcPts val="0"/>
                        </a:spcAft>
                        <a:buNone/>
                      </a:pPr>
                      <a:r>
                        <a:rPr lang="it"/>
                        <a:t>E.</a:t>
                      </a:r>
                      <a:endParaRPr/>
                    </a:p>
                  </a:txBody>
                  <a:tcPr marT="91425" marB="91425" marR="91425" marL="91425"/>
                </a:tc>
                <a:tc>
                  <a:txBody>
                    <a:bodyPr/>
                    <a:lstStyle/>
                    <a:p>
                      <a:pPr indent="0" lvl="0" marL="0" rtl="0" algn="l">
                        <a:spcBef>
                          <a:spcPts val="0"/>
                        </a:spcBef>
                        <a:spcAft>
                          <a:spcPts val="0"/>
                        </a:spcAft>
                        <a:buNone/>
                      </a:pPr>
                      <a:r>
                        <a:rPr lang="it"/>
                        <a:t>S.</a:t>
                      </a:r>
                      <a:endParaRPr/>
                    </a:p>
                  </a:txBody>
                  <a:tcPr marT="91425" marB="91425" marR="91425" marL="91425"/>
                </a:tc>
                <a:tc>
                  <a:txBody>
                    <a:bodyPr/>
                    <a:lstStyle/>
                    <a:p>
                      <a:pPr indent="0" lvl="0" marL="0" rtl="0" algn="l">
                        <a:spcBef>
                          <a:spcPts val="0"/>
                        </a:spcBef>
                        <a:spcAft>
                          <a:spcPts val="0"/>
                        </a:spcAft>
                        <a:buNone/>
                      </a:pPr>
                      <a:r>
                        <a:rPr lang="it"/>
                        <a:t>O.</a:t>
                      </a:r>
                      <a:endParaRPr/>
                    </a:p>
                  </a:txBody>
                  <a:tcPr marT="91425" marB="91425" marR="91425" marL="91425"/>
                </a:tc>
              </a:tr>
            </a:tbl>
          </a:graphicData>
        </a:graphic>
      </p:graphicFrame>
      <p:sp>
        <p:nvSpPr>
          <p:cNvPr id="124" name="Google Shape;124;p18"/>
          <p:cNvSpPr txBox="1"/>
          <p:nvPr/>
        </p:nvSpPr>
        <p:spPr>
          <a:xfrm>
            <a:off x="3799675" y="4284200"/>
            <a:ext cx="123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P as plan</a:t>
            </a:r>
            <a:endParaRPr sz="1000">
              <a:solidFill>
                <a:schemeClr val="dk1"/>
              </a:solidFill>
            </a:endParaRPr>
          </a:p>
          <a:p>
            <a:pPr indent="0" lvl="0" marL="0" rtl="0" algn="l">
              <a:spcBef>
                <a:spcPts val="0"/>
              </a:spcBef>
              <a:spcAft>
                <a:spcPts val="0"/>
              </a:spcAft>
              <a:buNone/>
            </a:pPr>
            <a:r>
              <a:rPr lang="it" sz="1000">
                <a:solidFill>
                  <a:schemeClr val="dk1"/>
                </a:solidFill>
              </a:rPr>
              <a:t>E as elevation</a:t>
            </a:r>
            <a:endParaRPr sz="1000">
              <a:solidFill>
                <a:schemeClr val="dk1"/>
              </a:solidFill>
            </a:endParaRPr>
          </a:p>
          <a:p>
            <a:pPr indent="0" lvl="0" marL="0" rtl="0" algn="l">
              <a:spcBef>
                <a:spcPts val="0"/>
              </a:spcBef>
              <a:spcAft>
                <a:spcPts val="0"/>
              </a:spcAft>
              <a:buNone/>
            </a:pPr>
            <a:r>
              <a:rPr lang="it" sz="1000">
                <a:solidFill>
                  <a:schemeClr val="dk1"/>
                </a:solidFill>
              </a:rPr>
              <a:t>S as Section</a:t>
            </a:r>
            <a:endParaRPr sz="1000">
              <a:solidFill>
                <a:schemeClr val="dk1"/>
              </a:solidFill>
            </a:endParaRPr>
          </a:p>
          <a:p>
            <a:pPr indent="0" lvl="0" marL="0" rtl="0" algn="l">
              <a:spcBef>
                <a:spcPts val="0"/>
              </a:spcBef>
              <a:spcAft>
                <a:spcPts val="0"/>
              </a:spcAft>
              <a:buNone/>
            </a:pPr>
            <a:r>
              <a:rPr lang="it" sz="1000">
                <a:solidFill>
                  <a:schemeClr val="dk1"/>
                </a:solidFill>
              </a:rPr>
              <a:t>O as Other</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2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Keras Multilabel API</a:t>
            </a:r>
            <a:endParaRPr/>
          </a:p>
        </p:txBody>
      </p:sp>
      <p:sp>
        <p:nvSpPr>
          <p:cNvPr id="130" name="Google Shape;130;p19"/>
          <p:cNvSpPr txBox="1"/>
          <p:nvPr/>
        </p:nvSpPr>
        <p:spPr>
          <a:xfrm>
            <a:off x="5995200" y="975900"/>
            <a:ext cx="2837100" cy="12468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it" sz="1200">
                <a:solidFill>
                  <a:srgbClr val="212529"/>
                </a:solidFill>
                <a:highlight>
                  <a:srgbClr val="FFFFFF"/>
                </a:highlight>
                <a:latin typeface="Roboto"/>
                <a:ea typeface="Roboto"/>
                <a:cs typeface="Roboto"/>
                <a:sym typeface="Roboto"/>
              </a:rPr>
              <a:t>MultiOutputClassifier (MO)</a:t>
            </a:r>
            <a:endParaRPr b="1" sz="1700">
              <a:solidFill>
                <a:srgbClr val="212529"/>
              </a:solidFill>
              <a:highlight>
                <a:srgbClr val="CDE8EF"/>
              </a:highlight>
              <a:latin typeface="Roboto"/>
              <a:ea typeface="Roboto"/>
              <a:cs typeface="Roboto"/>
              <a:sym typeface="Roboto"/>
            </a:endParaRPr>
          </a:p>
          <a:p>
            <a:pPr indent="0" lvl="0" marL="0" rtl="0" algn="l">
              <a:lnSpc>
                <a:spcPct val="115000"/>
              </a:lnSpc>
              <a:spcBef>
                <a:spcPts val="600"/>
              </a:spcBef>
              <a:spcAft>
                <a:spcPts val="0"/>
              </a:spcAft>
              <a:buNone/>
            </a:pPr>
            <a:r>
              <a:rPr lang="it" sz="1200">
                <a:solidFill>
                  <a:srgbClr val="212529"/>
                </a:solidFill>
                <a:highlight>
                  <a:srgbClr val="FFFFFF"/>
                </a:highlight>
                <a:latin typeface="Roboto"/>
                <a:ea typeface="Roboto"/>
                <a:cs typeface="Roboto"/>
                <a:sym typeface="Roboto"/>
              </a:rPr>
              <a:t>Multi target classification.</a:t>
            </a:r>
            <a:endParaRPr sz="1200">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it" sz="1200">
                <a:solidFill>
                  <a:srgbClr val="212529"/>
                </a:solidFill>
                <a:highlight>
                  <a:srgbClr val="FFFFFF"/>
                </a:highlight>
                <a:latin typeface="Roboto"/>
                <a:ea typeface="Roboto"/>
                <a:cs typeface="Roboto"/>
                <a:sym typeface="Roboto"/>
              </a:rPr>
              <a:t>This strategy consists of fitting one classifier per target. </a:t>
            </a:r>
            <a:endParaRPr b="1" sz="1000"/>
          </a:p>
        </p:txBody>
      </p:sp>
      <p:pic>
        <p:nvPicPr>
          <p:cNvPr id="131" name="Google Shape;131;p19" title="F1 - score"/>
          <p:cNvPicPr preferRelativeResize="0"/>
          <p:nvPr/>
        </p:nvPicPr>
        <p:blipFill>
          <a:blip r:embed="rId3">
            <a:alphaModFix/>
          </a:blip>
          <a:stretch>
            <a:fillRect/>
          </a:stretch>
        </p:blipFill>
        <p:spPr>
          <a:xfrm>
            <a:off x="152400" y="750000"/>
            <a:ext cx="5627925" cy="3479924"/>
          </a:xfrm>
          <a:prstGeom prst="rect">
            <a:avLst/>
          </a:prstGeom>
          <a:noFill/>
          <a:ln>
            <a:noFill/>
          </a:ln>
        </p:spPr>
      </p:pic>
      <p:sp>
        <p:nvSpPr>
          <p:cNvPr id="132" name="Google Shape;132;p19"/>
          <p:cNvSpPr txBox="1"/>
          <p:nvPr/>
        </p:nvSpPr>
        <p:spPr>
          <a:xfrm>
            <a:off x="5995200" y="2423700"/>
            <a:ext cx="2837100" cy="2096400"/>
          </a:xfrm>
          <a:prstGeom prst="rect">
            <a:avLst/>
          </a:prstGeom>
          <a:noFill/>
          <a:ln>
            <a:noFill/>
          </a:ln>
        </p:spPr>
        <p:txBody>
          <a:bodyPr anchorCtr="0" anchor="t" bIns="91425" lIns="91425" spcFirstLastPara="1" rIns="91425" wrap="square" tIns="91425">
            <a:spAutoFit/>
          </a:bodyPr>
          <a:lstStyle/>
          <a:p>
            <a:pPr indent="0" lvl="0" marL="0" marR="0" rtl="0" algn="ctr">
              <a:lnSpc>
                <a:spcPct val="120000"/>
              </a:lnSpc>
              <a:spcBef>
                <a:spcPts val="0"/>
              </a:spcBef>
              <a:spcAft>
                <a:spcPts val="0"/>
              </a:spcAft>
              <a:buNone/>
            </a:pPr>
            <a:r>
              <a:rPr b="1" lang="it" sz="1200">
                <a:solidFill>
                  <a:srgbClr val="212529"/>
                </a:solidFill>
                <a:highlight>
                  <a:srgbClr val="FFFFFF"/>
                </a:highlight>
                <a:latin typeface="Roboto"/>
                <a:ea typeface="Roboto"/>
                <a:cs typeface="Roboto"/>
                <a:sym typeface="Roboto"/>
              </a:rPr>
              <a:t>ClassifierChain (CC)</a:t>
            </a:r>
            <a:endParaRPr b="1" sz="1200">
              <a:solidFill>
                <a:srgbClr val="212529"/>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None/>
            </a:pPr>
            <a:r>
              <a:rPr lang="it" sz="1200">
                <a:solidFill>
                  <a:srgbClr val="212529"/>
                </a:solidFill>
                <a:highlight>
                  <a:srgbClr val="FFFFFF"/>
                </a:highlight>
                <a:latin typeface="Roboto"/>
                <a:ea typeface="Roboto"/>
                <a:cs typeface="Roboto"/>
                <a:sym typeface="Roboto"/>
              </a:rPr>
              <a:t>A multi-label model that arranges binary classifiers into a chain.</a:t>
            </a:r>
            <a:endParaRPr sz="1200">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it" sz="1200">
                <a:solidFill>
                  <a:srgbClr val="212529"/>
                </a:solidFill>
                <a:highlight>
                  <a:srgbClr val="FFFFFF"/>
                </a:highlight>
                <a:latin typeface="Roboto"/>
                <a:ea typeface="Roboto"/>
                <a:cs typeface="Roboto"/>
                <a:sym typeface="Roboto"/>
              </a:rPr>
              <a:t>Each model makes a prediction in the order specified by the chain using all of the available features provided to the model plus the predictions of models that are earlier in the chain.</a:t>
            </a:r>
            <a:endParaRPr b="1" sz="1000"/>
          </a:p>
        </p:txBody>
      </p:sp>
      <p:sp>
        <p:nvSpPr>
          <p:cNvPr id="133" name="Google Shape;133;p19"/>
          <p:cNvSpPr txBox="1"/>
          <p:nvPr/>
        </p:nvSpPr>
        <p:spPr>
          <a:xfrm>
            <a:off x="432600" y="4176300"/>
            <a:ext cx="4233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it" sz="1200">
                <a:solidFill>
                  <a:srgbClr val="212529"/>
                </a:solidFill>
                <a:highlight>
                  <a:srgbClr val="FFFFFF"/>
                </a:highlight>
                <a:latin typeface="Roboto"/>
                <a:ea typeface="Roboto"/>
                <a:cs typeface="Roboto"/>
                <a:sym typeface="Roboto"/>
              </a:rPr>
              <a:t>Out of the box Keras Multilabel classifier  don't perform very well, one vs others strategy  will be investigated.</a:t>
            </a:r>
            <a:endParaRPr b="1"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74999"/>
              <a:buFont typeface="Arial"/>
              <a:buNone/>
            </a:pPr>
            <a:r>
              <a:rPr lang="it"/>
              <a:t>Use 4 binary classifiers (one class vs others)</a:t>
            </a:r>
            <a:endParaRPr sz="1466"/>
          </a:p>
        </p:txBody>
      </p:sp>
      <p:grpSp>
        <p:nvGrpSpPr>
          <p:cNvPr id="139" name="Google Shape;139;p20"/>
          <p:cNvGrpSpPr/>
          <p:nvPr/>
        </p:nvGrpSpPr>
        <p:grpSpPr>
          <a:xfrm>
            <a:off x="2286000" y="2501570"/>
            <a:ext cx="4286400" cy="1224600"/>
            <a:chOff x="0" y="1518550"/>
            <a:chExt cx="4286400" cy="1224600"/>
          </a:xfrm>
        </p:grpSpPr>
        <p:sp>
          <p:nvSpPr>
            <p:cNvPr id="140" name="Google Shape;140;p20"/>
            <p:cNvSpPr/>
            <p:nvPr/>
          </p:nvSpPr>
          <p:spPr>
            <a:xfrm>
              <a:off x="0" y="1518550"/>
              <a:ext cx="4286400" cy="1224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it"/>
                <a:t>Model (4 binary classifiers)</a:t>
              </a:r>
              <a:endParaRPr/>
            </a:p>
          </p:txBody>
        </p:sp>
        <p:sp>
          <p:nvSpPr>
            <p:cNvPr id="141" name="Google Shape;141;p20"/>
            <p:cNvSpPr/>
            <p:nvPr/>
          </p:nvSpPr>
          <p:spPr>
            <a:xfrm>
              <a:off x="126550" y="189955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Elevation</a:t>
              </a:r>
              <a:r>
                <a:rPr lang="it" sz="1000"/>
                <a:t> </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sp>
          <p:nvSpPr>
            <p:cNvPr id="142" name="Google Shape;142;p20"/>
            <p:cNvSpPr/>
            <p:nvPr/>
          </p:nvSpPr>
          <p:spPr>
            <a:xfrm>
              <a:off x="1142550" y="189955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Plan</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sp>
          <p:nvSpPr>
            <p:cNvPr id="143" name="Google Shape;143;p20"/>
            <p:cNvSpPr/>
            <p:nvPr/>
          </p:nvSpPr>
          <p:spPr>
            <a:xfrm>
              <a:off x="2158550" y="189955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Section</a:t>
              </a:r>
              <a:r>
                <a:rPr lang="it" sz="1000"/>
                <a:t> </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sp>
          <p:nvSpPr>
            <p:cNvPr id="144" name="Google Shape;144;p20"/>
            <p:cNvSpPr/>
            <p:nvPr/>
          </p:nvSpPr>
          <p:spPr>
            <a:xfrm>
              <a:off x="3174550" y="1899550"/>
              <a:ext cx="906300" cy="46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it" sz="1000"/>
                <a:t>Others</a:t>
              </a:r>
              <a:r>
                <a:rPr lang="it" sz="1000"/>
                <a:t> </a:t>
              </a:r>
              <a:endParaRPr sz="1000"/>
            </a:p>
            <a:p>
              <a:pPr indent="0" lvl="0" marL="0" marR="0" rtl="0" algn="ctr">
                <a:lnSpc>
                  <a:spcPct val="100000"/>
                </a:lnSpc>
                <a:spcBef>
                  <a:spcPts val="0"/>
                </a:spcBef>
                <a:spcAft>
                  <a:spcPts val="0"/>
                </a:spcAft>
                <a:buNone/>
              </a:pPr>
              <a:r>
                <a:rPr lang="it" sz="1000"/>
                <a:t>vs </a:t>
              </a:r>
              <a:endParaRPr sz="1000"/>
            </a:p>
            <a:p>
              <a:pPr indent="0" lvl="0" marL="0" marR="0" rtl="0" algn="ctr">
                <a:lnSpc>
                  <a:spcPct val="100000"/>
                </a:lnSpc>
                <a:spcBef>
                  <a:spcPts val="0"/>
                </a:spcBef>
                <a:spcAft>
                  <a:spcPts val="0"/>
                </a:spcAft>
                <a:buNone/>
              </a:pPr>
              <a:r>
                <a:rPr lang="it" sz="1000"/>
                <a:t>All Others</a:t>
              </a:r>
              <a:endParaRPr sz="1000"/>
            </a:p>
          </p:txBody>
        </p:sp>
      </p:grpSp>
      <p:pic>
        <p:nvPicPr>
          <p:cNvPr id="145" name="Google Shape;145;p20"/>
          <p:cNvPicPr preferRelativeResize="0"/>
          <p:nvPr/>
        </p:nvPicPr>
        <p:blipFill>
          <a:blip r:embed="rId3">
            <a:alphaModFix/>
          </a:blip>
          <a:stretch>
            <a:fillRect/>
          </a:stretch>
        </p:blipFill>
        <p:spPr>
          <a:xfrm>
            <a:off x="3785850" y="712925"/>
            <a:ext cx="1286701" cy="875476"/>
          </a:xfrm>
          <a:prstGeom prst="rect">
            <a:avLst/>
          </a:prstGeom>
          <a:noFill/>
          <a:ln>
            <a:noFill/>
          </a:ln>
        </p:spPr>
      </p:pic>
      <p:sp>
        <p:nvSpPr>
          <p:cNvPr id="146" name="Google Shape;146;p20"/>
          <p:cNvSpPr/>
          <p:nvPr/>
        </p:nvSpPr>
        <p:spPr>
          <a:xfrm>
            <a:off x="4325100" y="225748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txBox="1"/>
          <p:nvPr/>
        </p:nvSpPr>
        <p:spPr>
          <a:xfrm>
            <a:off x="6296450" y="4404600"/>
            <a:ext cx="277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a:solidFill>
                  <a:srgbClr val="161616"/>
                </a:solidFill>
                <a:highlight>
                  <a:srgbClr val="FFFFFF"/>
                </a:highlight>
                <a:latin typeface="Helvetica Neue"/>
                <a:ea typeface="Helvetica Neue"/>
                <a:cs typeface="Helvetica Neue"/>
                <a:sym typeface="Helvetica Neue"/>
              </a:rPr>
              <a:t>First step is to select best binary classifier between: Random Forest, XGBoost, LightGBM…ecc.</a:t>
            </a:r>
            <a:endParaRPr/>
          </a:p>
        </p:txBody>
      </p:sp>
      <p:sp>
        <p:nvSpPr>
          <p:cNvPr id="148" name="Google Shape;148;p20"/>
          <p:cNvSpPr/>
          <p:nvPr/>
        </p:nvSpPr>
        <p:spPr>
          <a:xfrm flipH="1">
            <a:off x="6670725" y="2947200"/>
            <a:ext cx="1089600" cy="1457400"/>
          </a:xfrm>
          <a:prstGeom prst="bentArrow">
            <a:avLst>
              <a:gd fmla="val 9569" name="adj1"/>
              <a:gd fmla="val 16806" name="adj2"/>
              <a:gd fmla="val 18589" name="adj3"/>
              <a:gd fmla="val 40334" name="adj4"/>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3884375" y="1636591"/>
            <a:ext cx="1089650" cy="572700"/>
          </a:xfrm>
          <a:prstGeom prst="flowChartManualOpe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900"/>
              <a:t>Vgg16 latent space comp.</a:t>
            </a:r>
            <a:endParaRPr sz="900"/>
          </a:p>
        </p:txBody>
      </p:sp>
      <p:graphicFrame>
        <p:nvGraphicFramePr>
          <p:cNvPr id="150" name="Google Shape;150;p20"/>
          <p:cNvGraphicFramePr/>
          <p:nvPr/>
        </p:nvGraphicFramePr>
        <p:xfrm>
          <a:off x="3663500" y="4018450"/>
          <a:ext cx="3000000" cy="3000000"/>
        </p:xfrm>
        <a:graphic>
          <a:graphicData uri="http://schemas.openxmlformats.org/drawingml/2006/table">
            <a:tbl>
              <a:tblPr>
                <a:noFill/>
                <a:tableStyleId>{96E0C914-6727-416E-82AC-39BC843B14F6}</a:tableStyleId>
              </a:tblPr>
              <a:tblGrid>
                <a:gridCol w="382850"/>
                <a:gridCol w="382850"/>
                <a:gridCol w="382850"/>
                <a:gridCol w="382850"/>
              </a:tblGrid>
              <a:tr h="396200">
                <a:tc>
                  <a:txBody>
                    <a:bodyPr/>
                    <a:lstStyle/>
                    <a:p>
                      <a:pPr indent="0" lvl="0" marL="0" rtl="0" algn="l">
                        <a:spcBef>
                          <a:spcPts val="0"/>
                        </a:spcBef>
                        <a:spcAft>
                          <a:spcPts val="0"/>
                        </a:spcAft>
                        <a:buNone/>
                      </a:pPr>
                      <a:r>
                        <a:rPr lang="it"/>
                        <a:t>P.</a:t>
                      </a:r>
                      <a:endParaRPr/>
                    </a:p>
                  </a:txBody>
                  <a:tcPr marT="91425" marB="91425" marR="91425" marL="91425"/>
                </a:tc>
                <a:tc>
                  <a:txBody>
                    <a:bodyPr/>
                    <a:lstStyle/>
                    <a:p>
                      <a:pPr indent="0" lvl="0" marL="0" rtl="0" algn="l">
                        <a:spcBef>
                          <a:spcPts val="0"/>
                        </a:spcBef>
                        <a:spcAft>
                          <a:spcPts val="0"/>
                        </a:spcAft>
                        <a:buNone/>
                      </a:pPr>
                      <a:r>
                        <a:rPr lang="it"/>
                        <a:t>E.</a:t>
                      </a:r>
                      <a:endParaRPr/>
                    </a:p>
                  </a:txBody>
                  <a:tcPr marT="91425" marB="91425" marR="91425" marL="91425"/>
                </a:tc>
                <a:tc>
                  <a:txBody>
                    <a:bodyPr/>
                    <a:lstStyle/>
                    <a:p>
                      <a:pPr indent="0" lvl="0" marL="0" rtl="0" algn="l">
                        <a:spcBef>
                          <a:spcPts val="0"/>
                        </a:spcBef>
                        <a:spcAft>
                          <a:spcPts val="0"/>
                        </a:spcAft>
                        <a:buNone/>
                      </a:pPr>
                      <a:r>
                        <a:rPr lang="it"/>
                        <a:t>S.</a:t>
                      </a:r>
                      <a:endParaRPr/>
                    </a:p>
                  </a:txBody>
                  <a:tcPr marT="91425" marB="91425" marR="91425" marL="91425"/>
                </a:tc>
                <a:tc>
                  <a:txBody>
                    <a:bodyPr/>
                    <a:lstStyle/>
                    <a:p>
                      <a:pPr indent="0" lvl="0" marL="0" rtl="0" algn="l">
                        <a:spcBef>
                          <a:spcPts val="0"/>
                        </a:spcBef>
                        <a:spcAft>
                          <a:spcPts val="0"/>
                        </a:spcAft>
                        <a:buNone/>
                      </a:pPr>
                      <a:r>
                        <a:rPr lang="it"/>
                        <a:t>O.</a:t>
                      </a:r>
                      <a:endParaRPr/>
                    </a:p>
                  </a:txBody>
                  <a:tcPr marT="91425" marB="91425" marR="91425" marL="91425"/>
                </a:tc>
              </a:tr>
            </a:tbl>
          </a:graphicData>
        </a:graphic>
      </p:graphicFrame>
      <p:sp>
        <p:nvSpPr>
          <p:cNvPr id="151" name="Google Shape;151;p20"/>
          <p:cNvSpPr txBox="1"/>
          <p:nvPr/>
        </p:nvSpPr>
        <p:spPr>
          <a:xfrm>
            <a:off x="1811450" y="3765750"/>
            <a:ext cx="123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solidFill>
                  <a:schemeClr val="dk1"/>
                </a:solidFill>
              </a:rPr>
              <a:t>P as plan</a:t>
            </a:r>
            <a:endParaRPr sz="1000">
              <a:solidFill>
                <a:schemeClr val="dk1"/>
              </a:solidFill>
            </a:endParaRPr>
          </a:p>
          <a:p>
            <a:pPr indent="0" lvl="0" marL="0" rtl="0" algn="l">
              <a:spcBef>
                <a:spcPts val="0"/>
              </a:spcBef>
              <a:spcAft>
                <a:spcPts val="0"/>
              </a:spcAft>
              <a:buNone/>
            </a:pPr>
            <a:r>
              <a:rPr lang="it" sz="1000">
                <a:solidFill>
                  <a:schemeClr val="dk1"/>
                </a:solidFill>
              </a:rPr>
              <a:t>E as elevation</a:t>
            </a:r>
            <a:endParaRPr sz="1000">
              <a:solidFill>
                <a:schemeClr val="dk1"/>
              </a:solidFill>
            </a:endParaRPr>
          </a:p>
          <a:p>
            <a:pPr indent="0" lvl="0" marL="0" rtl="0" algn="l">
              <a:spcBef>
                <a:spcPts val="0"/>
              </a:spcBef>
              <a:spcAft>
                <a:spcPts val="0"/>
              </a:spcAft>
              <a:buNone/>
            </a:pPr>
            <a:r>
              <a:rPr lang="it" sz="1000">
                <a:solidFill>
                  <a:schemeClr val="dk1"/>
                </a:solidFill>
              </a:rPr>
              <a:t>S as Section</a:t>
            </a:r>
            <a:endParaRPr sz="1000">
              <a:solidFill>
                <a:schemeClr val="dk1"/>
              </a:solidFill>
            </a:endParaRPr>
          </a:p>
          <a:p>
            <a:pPr indent="0" lvl="0" marL="0" rtl="0" algn="l">
              <a:spcBef>
                <a:spcPts val="0"/>
              </a:spcBef>
              <a:spcAft>
                <a:spcPts val="0"/>
              </a:spcAft>
              <a:buNone/>
            </a:pPr>
            <a:r>
              <a:rPr lang="it" sz="1000">
                <a:solidFill>
                  <a:schemeClr val="dk1"/>
                </a:solidFill>
              </a:rPr>
              <a:t>O as Other</a:t>
            </a:r>
            <a:endParaRPr sz="1000">
              <a:solidFill>
                <a:schemeClr val="dk1"/>
              </a:solidFill>
            </a:endParaRPr>
          </a:p>
        </p:txBody>
      </p:sp>
      <p:sp>
        <p:nvSpPr>
          <p:cNvPr id="152" name="Google Shape;152;p20"/>
          <p:cNvSpPr/>
          <p:nvPr/>
        </p:nvSpPr>
        <p:spPr>
          <a:xfrm>
            <a:off x="4325100" y="3774360"/>
            <a:ext cx="208200" cy="195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Selecting best classifier</a:t>
            </a:r>
            <a:endParaRPr/>
          </a:p>
        </p:txBody>
      </p:sp>
      <p:sp>
        <p:nvSpPr>
          <p:cNvPr id="158" name="Google Shape;158;p21"/>
          <p:cNvSpPr txBox="1"/>
          <p:nvPr>
            <p:ph idx="1" type="body"/>
          </p:nvPr>
        </p:nvSpPr>
        <p:spPr>
          <a:xfrm>
            <a:off x="311700" y="1076275"/>
            <a:ext cx="8520600" cy="379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Every binary classifier has </a:t>
            </a:r>
            <a:r>
              <a:rPr lang="it"/>
              <a:t>hiper parameter</a:t>
            </a:r>
            <a:r>
              <a:rPr lang="it"/>
              <a:t> optimized (grid search)</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it"/>
              <a:t>Performance are </a:t>
            </a:r>
            <a:r>
              <a:rPr lang="it"/>
              <a:t>analyzed</a:t>
            </a:r>
            <a:r>
              <a:rPr lang="it"/>
              <a:t> in details (also fails </a:t>
            </a:r>
            <a:r>
              <a:rPr lang="it"/>
              <a:t>analysis</a:t>
            </a:r>
            <a:r>
              <a:rPr lang="it"/>
              <a:t>)</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it"/>
              <a:t>Finally binary classifier are </a:t>
            </a:r>
            <a:r>
              <a:rPr lang="it"/>
              <a:t>compared</a:t>
            </a:r>
            <a:r>
              <a:rPr lang="it"/>
              <a:t> and the best was selected</a:t>
            </a:r>
            <a:endParaRPr/>
          </a:p>
        </p:txBody>
      </p:sp>
      <p:pic>
        <p:nvPicPr>
          <p:cNvPr id="159" name="Google Shape;159;p21"/>
          <p:cNvPicPr preferRelativeResize="0"/>
          <p:nvPr/>
        </p:nvPicPr>
        <p:blipFill>
          <a:blip r:embed="rId3">
            <a:alphaModFix/>
          </a:blip>
          <a:stretch>
            <a:fillRect/>
          </a:stretch>
        </p:blipFill>
        <p:spPr>
          <a:xfrm>
            <a:off x="949301" y="1609450"/>
            <a:ext cx="1981775" cy="890175"/>
          </a:xfrm>
          <a:prstGeom prst="rect">
            <a:avLst/>
          </a:prstGeom>
          <a:noFill/>
          <a:ln>
            <a:noFill/>
          </a:ln>
        </p:spPr>
      </p:pic>
      <p:pic>
        <p:nvPicPr>
          <p:cNvPr id="160" name="Google Shape;160;p21" title="Model Performance (F1-Score)"/>
          <p:cNvPicPr preferRelativeResize="0"/>
          <p:nvPr/>
        </p:nvPicPr>
        <p:blipFill>
          <a:blip r:embed="rId4">
            <a:alphaModFix/>
          </a:blip>
          <a:stretch>
            <a:fillRect/>
          </a:stretch>
        </p:blipFill>
        <p:spPr>
          <a:xfrm>
            <a:off x="3011275" y="3039762"/>
            <a:ext cx="1080101" cy="779751"/>
          </a:xfrm>
          <a:prstGeom prst="rect">
            <a:avLst/>
          </a:prstGeom>
          <a:noFill/>
          <a:ln>
            <a:noFill/>
          </a:ln>
        </p:spPr>
      </p:pic>
      <p:pic>
        <p:nvPicPr>
          <p:cNvPr id="161" name="Google Shape;161;p21" title="F1 - score"/>
          <p:cNvPicPr preferRelativeResize="0"/>
          <p:nvPr/>
        </p:nvPicPr>
        <p:blipFill>
          <a:blip r:embed="rId5">
            <a:alphaModFix/>
          </a:blip>
          <a:stretch>
            <a:fillRect/>
          </a:stretch>
        </p:blipFill>
        <p:spPr>
          <a:xfrm>
            <a:off x="4221325" y="4329325"/>
            <a:ext cx="1156401" cy="715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